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8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586D8-9470-4264-8B82-5770B38F3F64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E35F7-6D25-4F5D-B01D-3598D359D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3A15E-1C32-4364-B65C-D6462FE48EF3}" type="slidenum">
              <a:rPr lang="en-US"/>
              <a:pPr/>
              <a:t>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4C6D4-04F2-46AA-A25E-64559BF45961}" type="slidenum">
              <a:rPr lang="en-US"/>
              <a:pPr/>
              <a:t>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EE35F7-6D25-4F5D-B01D-3598D359DF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8206-4BD7-4A6E-A678-3B22DBA208FF}" type="datetimeFigureOut">
              <a:rPr lang="en-US" smtClean="0"/>
              <a:pPr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13879-D885-4B1A-BB5B-A94ED6971C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burchill.com/IBbiology/bio_h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540750" cy="60960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Genetics</a:t>
            </a:r>
            <a:r>
              <a:rPr lang="en-US" dirty="0">
                <a:solidFill>
                  <a:srgbClr val="FF0000"/>
                </a:solidFill>
              </a:rPr>
              <a:t>: The scientific study of heredity.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Heredity</a:t>
            </a:r>
            <a:r>
              <a:rPr lang="en-US" dirty="0">
                <a:solidFill>
                  <a:srgbClr val="FF0000"/>
                </a:solidFill>
              </a:rPr>
              <a:t>: The passing of physical characteristics from parents to offspring.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Traits</a:t>
            </a:r>
            <a:r>
              <a:rPr lang="en-US" dirty="0">
                <a:solidFill>
                  <a:srgbClr val="FF0000"/>
                </a:solidFill>
              </a:rPr>
              <a:t>: the different forms of a characteristic</a:t>
            </a:r>
          </a:p>
          <a:p>
            <a:pPr lvl="3"/>
            <a:r>
              <a:rPr lang="en-US" dirty="0"/>
              <a:t>Ex.) eye color: blue, brown, green</a:t>
            </a:r>
          </a:p>
          <a:p>
            <a:pPr lvl="3"/>
            <a:r>
              <a:rPr lang="en-US" dirty="0"/>
              <a:t>Ex.) height: short, medium, tall</a:t>
            </a:r>
          </a:p>
          <a:p>
            <a:endParaRPr lang="en-US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895600"/>
            <a:ext cx="2057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1968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343400"/>
            <a:ext cx="27432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14800"/>
            <a:ext cx="27432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3600" dirty="0" smtClean="0"/>
              <a:t>With your table partner, answer the following questions on page C107.</a:t>
            </a:r>
          </a:p>
          <a:p>
            <a:pPr lvl="1"/>
            <a:r>
              <a:rPr lang="en-US" sz="3200" dirty="0" smtClean="0"/>
              <a:t>#2</a:t>
            </a:r>
          </a:p>
          <a:p>
            <a:pPr lvl="1"/>
            <a:r>
              <a:rPr lang="en-US" sz="3200" dirty="0" smtClean="0"/>
              <a:t>#6</a:t>
            </a:r>
          </a:p>
          <a:p>
            <a:pPr lvl="1"/>
            <a:r>
              <a:rPr lang="en-US" sz="3200" dirty="0" smtClean="0"/>
              <a:t>What is the difference between dominant alleles and recessive alleles?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Traits can be passed from generation to generation through 2 primary methods ….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>
                <a:solidFill>
                  <a:srgbClr val="FFFF00"/>
                </a:solidFill>
              </a:rPr>
              <a:t>A</a:t>
            </a:r>
            <a:r>
              <a:rPr lang="en-US" sz="3600" dirty="0" smtClean="0">
                <a:solidFill>
                  <a:srgbClr val="FFFF00"/>
                </a:solidFill>
              </a:rPr>
              <a:t>sexual reproduction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 smtClean="0">
                <a:solidFill>
                  <a:srgbClr val="FF0000"/>
                </a:solidFill>
              </a:rPr>
              <a:t>exual </a:t>
            </a:r>
            <a:r>
              <a:rPr lang="en-US" sz="3600" dirty="0" smtClean="0">
                <a:solidFill>
                  <a:srgbClr val="FF0000"/>
                </a:solidFill>
              </a:rPr>
              <a:t>reproduction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6950" cy="6324600"/>
          </a:xfrm>
        </p:spPr>
        <p:txBody>
          <a:bodyPr/>
          <a:lstStyle/>
          <a:p>
            <a:r>
              <a:rPr lang="en-US" i="1" u="sng" dirty="0">
                <a:solidFill>
                  <a:srgbClr val="00B050"/>
                </a:solidFill>
              </a:rPr>
              <a:t>Gregor Mendel</a:t>
            </a:r>
          </a:p>
          <a:p>
            <a:pPr lvl="1"/>
            <a:r>
              <a:rPr lang="en-US" dirty="0"/>
              <a:t>Austrian priest/monk</a:t>
            </a:r>
          </a:p>
          <a:p>
            <a:pPr lvl="1"/>
            <a:r>
              <a:rPr lang="en-US" dirty="0"/>
              <a:t>born July 22, 1822; died January 6, 1884</a:t>
            </a:r>
          </a:p>
          <a:p>
            <a:pPr lvl="1"/>
            <a:r>
              <a:rPr lang="en-US" dirty="0" smtClean="0"/>
              <a:t>Known as “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>
                <a:solidFill>
                  <a:srgbClr val="00B050"/>
                </a:solidFill>
              </a:rPr>
              <a:t>Father of Genetics</a:t>
            </a:r>
            <a:r>
              <a:rPr lang="en-US" dirty="0"/>
              <a:t>”</a:t>
            </a:r>
          </a:p>
          <a:p>
            <a:pPr lvl="1"/>
            <a:r>
              <a:rPr lang="en-US" dirty="0" smtClean="0"/>
              <a:t>In his job as the monastery gardener, Mendel worked extensively with </a:t>
            </a:r>
            <a:r>
              <a:rPr lang="en-US" dirty="0"/>
              <a:t>pea plants to determine how traits are passed from generation to generation.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267200"/>
            <a:ext cx="22669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47244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Now read pages C104-C105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181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6248400"/>
          </a:xfrm>
        </p:spPr>
        <p:txBody>
          <a:bodyPr>
            <a:normAutofit/>
          </a:bodyPr>
          <a:lstStyle/>
          <a:p>
            <a:r>
              <a:rPr lang="en-US" dirty="0"/>
              <a:t>Mendel’s experiments</a:t>
            </a:r>
          </a:p>
          <a:p>
            <a:pPr lvl="1"/>
            <a:r>
              <a:rPr lang="en-US" dirty="0" smtClean="0"/>
              <a:t>Mendel fertilized pea plants by cross-pollinating </a:t>
            </a:r>
            <a:r>
              <a:rPr lang="en-US" dirty="0"/>
              <a:t>the flowers of purebred pea plants.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Fertilization: the process by which the egg &amp; sperm cell of an organism combine to form a new organism.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Pollination</a:t>
            </a:r>
            <a:r>
              <a:rPr lang="en-US" dirty="0">
                <a:solidFill>
                  <a:srgbClr val="FF0000"/>
                </a:solidFill>
              </a:rPr>
              <a:t>: the transfer of pollen from the pistil of a flower to the stamen of another flower.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Purebred</a:t>
            </a:r>
            <a:r>
              <a:rPr lang="en-US" dirty="0" smtClean="0">
                <a:solidFill>
                  <a:srgbClr val="FF0000"/>
                </a:solidFill>
              </a:rPr>
              <a:t>: the offspring of many generations with the same traits.</a:t>
            </a:r>
          </a:p>
          <a:p>
            <a:pPr lvl="3"/>
            <a:r>
              <a:rPr lang="en-US" dirty="0" smtClean="0"/>
              <a:t>Ex.) Short parents always produce short offspring.</a:t>
            </a:r>
          </a:p>
          <a:p>
            <a:pPr lvl="3"/>
            <a:r>
              <a:rPr lang="en-US" dirty="0" smtClean="0"/>
              <a:t>Ex.) Blue-eyed parents always produced blue-eyed offspring.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Mendel’s breeding experiments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6138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/>
              <a:t>Ex.) </a:t>
            </a:r>
            <a:r>
              <a:rPr lang="en-GB" b="1"/>
              <a:t>Seed color</a:t>
            </a:r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Parents</a:t>
            </a:r>
            <a:r>
              <a:rPr lang="en-GB"/>
              <a:t> (</a:t>
            </a:r>
            <a:r>
              <a:rPr lang="en-GB" b="1"/>
              <a:t>P</a:t>
            </a:r>
            <a:r>
              <a:rPr lang="en-GB"/>
              <a:t>)</a:t>
            </a:r>
          </a:p>
          <a:p>
            <a:pPr marL="0" indent="0"/>
            <a:endParaRPr lang="en-GB"/>
          </a:p>
          <a:p>
            <a:pPr marL="0" indent="0"/>
            <a:endParaRPr lang="en-GB" u="sng"/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First generation</a:t>
            </a:r>
            <a:r>
              <a:rPr lang="en-GB"/>
              <a:t> (</a:t>
            </a:r>
            <a:r>
              <a:rPr lang="en-GB" b="1"/>
              <a:t>F</a:t>
            </a:r>
            <a:r>
              <a:rPr lang="en-GB" b="1" baseline="-25000"/>
              <a:t>1</a:t>
            </a:r>
            <a:r>
              <a:rPr lang="en-GB"/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09988" y="2508250"/>
            <a:ext cx="5073650" cy="3403600"/>
            <a:chOff x="3613" y="9014"/>
            <a:chExt cx="4705" cy="2786"/>
          </a:xfrm>
        </p:grpSpPr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4693" y="10017"/>
              <a:ext cx="1260" cy="10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 flipH="1">
              <a:off x="5973" y="10023"/>
              <a:ext cx="1260" cy="100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3613" y="9014"/>
              <a:ext cx="2211" cy="10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Female sex cells</a:t>
              </a:r>
              <a:endParaRPr lang="en-GB" sz="2000">
                <a:solidFill>
                  <a:schemeClr val="tx2"/>
                </a:solidFill>
              </a:endParaRPr>
            </a:p>
            <a:p>
              <a:pPr algn="ctr" eaLnBrk="0" hangingPunct="0"/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from a purebred </a:t>
              </a:r>
              <a:r>
                <a:rPr lang="en-GB" sz="2000" b="1">
                  <a:solidFill>
                    <a:schemeClr val="tx2"/>
                  </a:solidFill>
                  <a:cs typeface="Times New Roman" pitchFamily="18" charset="0"/>
                </a:rPr>
                <a:t>yellow</a:t>
              </a:r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-seeded plant</a:t>
              </a:r>
              <a:endParaRPr lang="en-GB" sz="2000">
                <a:solidFill>
                  <a:schemeClr val="tx2"/>
                </a:solidFill>
              </a:endParaRPr>
            </a:p>
          </p:txBody>
        </p:sp>
        <p:sp>
          <p:nvSpPr>
            <p:cNvPr id="57352" name="Text Box 8"/>
            <p:cNvSpPr txBox="1">
              <a:spLocks noChangeArrowheads="1"/>
            </p:cNvSpPr>
            <p:nvPr/>
          </p:nvSpPr>
          <p:spPr bwMode="auto">
            <a:xfrm>
              <a:off x="6107" y="9014"/>
              <a:ext cx="2211" cy="1020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solidFill>
                    <a:schemeClr val="bg1"/>
                  </a:solidFill>
                  <a:cs typeface="Times New Roman" pitchFamily="18" charset="0"/>
                </a:rPr>
                <a:t>Male sex cells in pollen from a purebred </a:t>
              </a:r>
              <a:r>
                <a:rPr lang="en-GB" sz="2000" b="1">
                  <a:solidFill>
                    <a:schemeClr val="bg1"/>
                  </a:solidFill>
                  <a:cs typeface="Times New Roman" pitchFamily="18" charset="0"/>
                </a:rPr>
                <a:t>green-</a:t>
              </a:r>
              <a:r>
                <a:rPr lang="en-GB" sz="2000">
                  <a:solidFill>
                    <a:schemeClr val="bg1"/>
                  </a:solidFill>
                  <a:cs typeface="Times New Roman" pitchFamily="18" charset="0"/>
                </a:rPr>
                <a:t>seeded plant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57353" name="Text Box 9"/>
            <p:cNvSpPr txBox="1">
              <a:spLocks noChangeArrowheads="1"/>
            </p:cNvSpPr>
            <p:nvPr/>
          </p:nvSpPr>
          <p:spPr bwMode="auto">
            <a:xfrm>
              <a:off x="4475" y="10299"/>
              <a:ext cx="2976" cy="4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cs typeface="Times New Roman" pitchFamily="18" charset="0"/>
                </a:rPr>
                <a:t>Cross fertilized (</a:t>
              </a:r>
              <a:r>
                <a:rPr lang="en-GB" sz="2000" b="1">
                  <a:solidFill>
                    <a:srgbClr val="FF3300"/>
                  </a:solidFill>
                  <a:cs typeface="Times New Roman" pitchFamily="18" charset="0"/>
                </a:rPr>
                <a:t>crossed</a:t>
              </a:r>
              <a:r>
                <a:rPr lang="en-GB" sz="2000">
                  <a:cs typeface="Times New Roman" pitchFamily="18" charset="0"/>
                </a:rPr>
                <a:t>)</a:t>
              </a:r>
              <a:endParaRPr lang="en-GB" sz="2000"/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4484" y="11042"/>
              <a:ext cx="2976" cy="75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2000">
                  <a:solidFill>
                    <a:schemeClr val="tx2"/>
                  </a:solidFill>
                  <a:cs typeface="Times New Roman" pitchFamily="18" charset="0"/>
                </a:rPr>
                <a:t>All seeds produced turned out </a:t>
              </a:r>
              <a:r>
                <a:rPr lang="en-GB" sz="2000" b="1">
                  <a:solidFill>
                    <a:schemeClr val="tx2"/>
                  </a:solidFill>
                  <a:cs typeface="Times New Roman" pitchFamily="18" charset="0"/>
                </a:rPr>
                <a:t>yellow</a:t>
              </a:r>
              <a:endParaRPr lang="en-GB" sz="2000">
                <a:solidFill>
                  <a:schemeClr val="tx2"/>
                </a:solidFill>
              </a:endParaRPr>
            </a:p>
          </p:txBody>
        </p:sp>
      </p:grp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488950" y="63547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© 2007 Paul Billiet </a:t>
            </a:r>
            <a:r>
              <a:rPr lang="en-US" sz="1200">
                <a:hlinkClick r:id="rId3"/>
              </a:rPr>
              <a:t>ODWS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7010400" y="556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5867400" y="556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4648200" y="5562600"/>
            <a:ext cx="838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Mendel’s breeding experiments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66138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/>
              <a:t>Ex. Continued.) </a:t>
            </a:r>
            <a:r>
              <a:rPr lang="en-GB" b="1"/>
              <a:t>Seed color</a:t>
            </a:r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1</a:t>
            </a:r>
            <a:r>
              <a:rPr lang="en-GB" u="sng" baseline="30000"/>
              <a:t>st</a:t>
            </a:r>
            <a:r>
              <a:rPr lang="en-GB" u="sng"/>
              <a:t> generation</a:t>
            </a:r>
            <a:r>
              <a:rPr lang="en-GB"/>
              <a:t>(</a:t>
            </a:r>
            <a:r>
              <a:rPr lang="en-GB" b="1"/>
              <a:t>F</a:t>
            </a:r>
            <a:r>
              <a:rPr lang="en-GB" b="1" baseline="-25000"/>
              <a:t>1</a:t>
            </a:r>
            <a:r>
              <a:rPr lang="en-GB"/>
              <a:t>)</a:t>
            </a:r>
          </a:p>
          <a:p>
            <a:pPr marL="0" indent="0"/>
            <a:endParaRPr lang="en-GB"/>
          </a:p>
          <a:p>
            <a:pPr marL="0" indent="0"/>
            <a:endParaRPr lang="en-GB" u="sng"/>
          </a:p>
          <a:p>
            <a:pPr marL="0" indent="0">
              <a:buFont typeface="Wingdings" pitchFamily="2" charset="2"/>
              <a:buNone/>
            </a:pPr>
            <a:endParaRPr lang="en-GB" u="sng"/>
          </a:p>
          <a:p>
            <a:pPr marL="0" indent="0"/>
            <a:r>
              <a:rPr lang="en-GB" u="sng"/>
              <a:t>2</a:t>
            </a:r>
            <a:r>
              <a:rPr lang="en-GB" u="sng" baseline="30000"/>
              <a:t>nd</a:t>
            </a:r>
            <a:r>
              <a:rPr lang="en-GB" u="sng"/>
              <a:t> generation</a:t>
            </a:r>
            <a:r>
              <a:rPr lang="en-GB"/>
              <a:t> (</a:t>
            </a:r>
            <a:r>
              <a:rPr lang="en-GB" b="1"/>
              <a:t>F</a:t>
            </a:r>
            <a:r>
              <a:rPr lang="en-GB" b="1" baseline="-25000"/>
              <a:t>2</a:t>
            </a:r>
            <a:r>
              <a:rPr lang="en-GB"/>
              <a:t>)</a:t>
            </a: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875213" y="3733800"/>
            <a:ext cx="1358900" cy="12239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 flipH="1">
            <a:off x="6254750" y="3740150"/>
            <a:ext cx="1358900" cy="12255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709988" y="2508250"/>
            <a:ext cx="2384425" cy="12461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Female sex cells</a:t>
            </a:r>
            <a:endParaRPr lang="en-GB" sz="2000">
              <a:solidFill>
                <a:schemeClr val="tx2"/>
              </a:solidFill>
            </a:endParaRPr>
          </a:p>
          <a:p>
            <a:pPr algn="ctr" eaLnBrk="0" hangingPunct="0"/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from a </a:t>
            </a:r>
            <a:r>
              <a:rPr lang="en-GB" sz="2000" b="1">
                <a:solidFill>
                  <a:schemeClr val="tx2"/>
                </a:solidFill>
                <a:cs typeface="Times New Roman" pitchFamily="18" charset="0"/>
              </a:rPr>
              <a:t>yellow</a:t>
            </a:r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-seeded plant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6399213" y="2508250"/>
            <a:ext cx="2384425" cy="12461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Male sex cells in pollen from a </a:t>
            </a:r>
            <a:r>
              <a:rPr lang="en-GB" sz="2000" b="1">
                <a:solidFill>
                  <a:schemeClr val="tx2"/>
                </a:solidFill>
                <a:cs typeface="Times New Roman" pitchFamily="18" charset="0"/>
              </a:rPr>
              <a:t>yellow-</a:t>
            </a:r>
            <a:r>
              <a:rPr lang="en-GB" sz="2000">
                <a:solidFill>
                  <a:schemeClr val="tx2"/>
                </a:solidFill>
                <a:cs typeface="Times New Roman" pitchFamily="18" charset="0"/>
              </a:rPr>
              <a:t>seeded plant</a:t>
            </a:r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4640263" y="4078288"/>
            <a:ext cx="3208337" cy="51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000">
                <a:cs typeface="Times New Roman" pitchFamily="18" charset="0"/>
              </a:rPr>
              <a:t>Cross fertilized (</a:t>
            </a:r>
            <a:r>
              <a:rPr lang="en-GB" sz="2000" b="1">
                <a:solidFill>
                  <a:srgbClr val="FF3300"/>
                </a:solidFill>
                <a:cs typeface="Times New Roman" pitchFamily="18" charset="0"/>
              </a:rPr>
              <a:t>crossed</a:t>
            </a:r>
            <a:r>
              <a:rPr lang="en-GB" sz="2000">
                <a:cs typeface="Times New Roman" pitchFamily="18" charset="0"/>
              </a:rPr>
              <a:t>)</a:t>
            </a:r>
            <a:endParaRPr lang="en-GB" sz="2000"/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39624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>
              <a:solidFill>
                <a:schemeClr val="tx2"/>
              </a:solidFill>
            </a:endParaRP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88950" y="6354763"/>
            <a:ext cx="2171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© 2007 Paul Billiet </a:t>
            </a:r>
            <a:r>
              <a:rPr lang="en-US" sz="1200">
                <a:hlinkClick r:id="rId3"/>
              </a:rPr>
              <a:t>ODWS</a:t>
            </a:r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52578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tx2"/>
                </a:solidFill>
              </a:rPr>
              <a:t>3/4 yellow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6477000" y="5029200"/>
            <a:ext cx="8382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GB" sz="2000">
              <a:solidFill>
                <a:schemeClr val="tx2"/>
              </a:solidFill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7696200" y="5029200"/>
            <a:ext cx="838200" cy="99060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</a:rPr>
              <a:t>¼ green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Mendel concluded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/>
              <a:t>Mendel believed that individual factors or sets of genetic “information” must control the inheritance of traits.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/>
              <a:t>The factors that control traits exists in pairs.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/>
              <a:t>Each parent (mother &amp; father) contributes 1 of the factors.</a:t>
            </a:r>
          </a:p>
          <a:p>
            <a:pPr marL="858837" lvl="1" indent="-514350">
              <a:buFont typeface="+mj-lt"/>
              <a:buAutoNum type="arabicPeriod"/>
            </a:pPr>
            <a:r>
              <a:rPr lang="en-US" dirty="0"/>
              <a:t>One factor in the pair can mask or hide the other factor.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Gene: the factors that control a particular trait.</a:t>
            </a:r>
          </a:p>
          <a:p>
            <a:pPr lvl="3"/>
            <a:r>
              <a:rPr lang="en-US" dirty="0"/>
              <a:t>Ex.) eye color, height, hair color, nose shape, etc.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Allele: the different forms of a gene</a:t>
            </a:r>
          </a:p>
          <a:p>
            <a:pPr lvl="3"/>
            <a:r>
              <a:rPr lang="en-US" dirty="0"/>
              <a:t>Ex.) eye color: brown, blue, green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218113"/>
            <a:ext cx="24384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5943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Now read pages C106-C107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1600200" cy="23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Dominant allele</a:t>
            </a:r>
          </a:p>
          <a:p>
            <a:pPr lvl="2"/>
            <a:r>
              <a:rPr lang="en-US" dirty="0"/>
              <a:t>The </a:t>
            </a:r>
            <a:r>
              <a:rPr lang="en-US" u="sng" dirty="0" smtClean="0"/>
              <a:t>stronger</a:t>
            </a:r>
            <a:r>
              <a:rPr lang="en-US" dirty="0" smtClean="0"/>
              <a:t> form </a:t>
            </a:r>
            <a:r>
              <a:rPr lang="en-US" dirty="0"/>
              <a:t>of the gene that will </a:t>
            </a:r>
            <a:r>
              <a:rPr lang="en-US" u="sng" dirty="0"/>
              <a:t>always</a:t>
            </a:r>
            <a:r>
              <a:rPr lang="en-US" dirty="0"/>
              <a:t> show </a:t>
            </a:r>
            <a:r>
              <a:rPr lang="en-US" dirty="0" smtClean="0"/>
              <a:t>up.</a:t>
            </a:r>
            <a:endParaRPr lang="en-US" dirty="0"/>
          </a:p>
          <a:p>
            <a:pPr lvl="2"/>
            <a:r>
              <a:rPr lang="en-US" dirty="0" smtClean="0"/>
              <a:t>Uses a capital letter</a:t>
            </a:r>
            <a:endParaRPr lang="en-US" dirty="0"/>
          </a:p>
          <a:p>
            <a:pPr lvl="3"/>
            <a:r>
              <a:rPr lang="en-US" dirty="0"/>
              <a:t>Ex.) Seed shape: round (R)</a:t>
            </a:r>
          </a:p>
          <a:p>
            <a:pPr lvl="3"/>
            <a:r>
              <a:rPr lang="en-US" dirty="0"/>
              <a:t>Ex.) Seed color: yellow (Y</a:t>
            </a:r>
            <a:r>
              <a:rPr lang="en-US" dirty="0" smtClean="0"/>
              <a:t>)</a:t>
            </a:r>
          </a:p>
          <a:p>
            <a:pPr lvl="3">
              <a:buNone/>
            </a:pP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Recessive allele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weaker form </a:t>
            </a:r>
            <a:r>
              <a:rPr lang="en-US" dirty="0"/>
              <a:t>of the gene that will only show up if </a:t>
            </a:r>
            <a:r>
              <a:rPr lang="en-US" dirty="0" smtClean="0"/>
              <a:t>there are 2 recessive alleles.</a:t>
            </a:r>
            <a:endParaRPr lang="en-US" dirty="0"/>
          </a:p>
          <a:p>
            <a:pPr lvl="2"/>
            <a:r>
              <a:rPr lang="en-US" dirty="0" smtClean="0"/>
              <a:t>Uses a lower </a:t>
            </a:r>
            <a:r>
              <a:rPr lang="en-US" dirty="0"/>
              <a:t>case </a:t>
            </a:r>
            <a:r>
              <a:rPr lang="en-US" dirty="0" smtClean="0"/>
              <a:t>letter </a:t>
            </a:r>
            <a:r>
              <a:rPr lang="en-US" dirty="0"/>
              <a:t>of the dominant allele for a trait.</a:t>
            </a:r>
          </a:p>
          <a:p>
            <a:pPr lvl="3"/>
            <a:r>
              <a:rPr lang="en-US" dirty="0"/>
              <a:t>Ex.) Seed shape: wrinkled (r)</a:t>
            </a:r>
          </a:p>
          <a:p>
            <a:pPr lvl="3"/>
            <a:r>
              <a:rPr lang="en-US" dirty="0"/>
              <a:t>Ex.) Seed color: green (y)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73864"/>
            <a:ext cx="2362200" cy="188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dirty="0"/>
              <a:t>Dominance versus Prevalence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Just because a particular trait is </a:t>
            </a:r>
            <a:r>
              <a:rPr lang="en-US" dirty="0" smtClean="0">
                <a:solidFill>
                  <a:srgbClr val="00B050"/>
                </a:solidFill>
              </a:rPr>
              <a:t>dominant</a:t>
            </a:r>
            <a:r>
              <a:rPr lang="en-US" dirty="0" smtClean="0"/>
              <a:t>, </a:t>
            </a:r>
            <a:r>
              <a:rPr lang="en-US" dirty="0">
                <a:solidFill>
                  <a:srgbClr val="00B050"/>
                </a:solidFill>
              </a:rPr>
              <a:t>does not mean it is more prevalent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Prevalent: majority; happens, takes place or is found most often.</a:t>
            </a:r>
          </a:p>
          <a:p>
            <a:pPr lvl="3"/>
            <a:r>
              <a:rPr lang="en-US" dirty="0"/>
              <a:t>Ex.) Seed color: Yellow is dominant; Green is prevalent</a:t>
            </a:r>
          </a:p>
          <a:p>
            <a:pPr lvl="3"/>
            <a:r>
              <a:rPr lang="en-US" dirty="0"/>
              <a:t>Ex.) Widow’s peak: Having one is dominant; Not having one is prevalent</a:t>
            </a:r>
          </a:p>
          <a:p>
            <a:pPr lvl="1"/>
            <a:r>
              <a:rPr lang="en-US" dirty="0"/>
              <a:t>This is good because there are some genetic diseases that are found on a dominant gene but they are less prevalent in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603</Words>
  <Application>Microsoft Office PowerPoint</Application>
  <PresentationFormat>On-screen Show (4:3)</PresentationFormat>
  <Paragraphs>84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Mendel’s breeding experiments</vt:lpstr>
      <vt:lpstr>Mendel’s breeding experiments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Smith</dc:creator>
  <cp:lastModifiedBy>kdean2</cp:lastModifiedBy>
  <cp:revision>15</cp:revision>
  <dcterms:created xsi:type="dcterms:W3CDTF">2011-12-14T02:38:28Z</dcterms:created>
  <dcterms:modified xsi:type="dcterms:W3CDTF">2015-01-06T15:12:46Z</dcterms:modified>
</cp:coreProperties>
</file>