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sldIdLst>
    <p:sldId id="256" r:id="rId2"/>
    <p:sldId id="267" r:id="rId3"/>
    <p:sldId id="268" r:id="rId4"/>
    <p:sldId id="258" r:id="rId5"/>
    <p:sldId id="269" r:id="rId6"/>
    <p:sldId id="270" r:id="rId7"/>
    <p:sldId id="257" r:id="rId8"/>
    <p:sldId id="276" r:id="rId9"/>
    <p:sldId id="260" r:id="rId10"/>
    <p:sldId id="264" r:id="rId11"/>
    <p:sldId id="265" r:id="rId12"/>
    <p:sldId id="274" r:id="rId13"/>
    <p:sldId id="275" r:id="rId14"/>
    <p:sldId id="273" r:id="rId15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82524" autoAdjust="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BDDF92E7-0812-4754-A97B-3BB12C352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13BB2-810C-4947-8F71-68CED821D5A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sz="1000" smtClean="0"/>
              <a:t>quick refresher for the teacher on important terms: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Autosomal gene- a gene found on any chromosome except for the sex chromosome.  These are chromosomes numbered 1-22.   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X-linked gene- a gene found on a chromosome designated as a sex chromosome (X or Y). 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Dominant- Refers to an allele that is expressed phenotypically and masks any recessive counterpart.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Recessive- An allele that is not phenotypically expressed when its counterpart is dominant.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8D18A2-4140-4477-A96E-7D7E6677D830}" type="slidenum">
              <a:rPr lang="en-US"/>
              <a:pPr/>
              <a:t>11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It is dominant because a parent in every generation have the disorder.  Remember if a parent in every generation has the disorder, the disorder has not skipped a generation.  If the disorder has not skipped a generation the disorder is dominant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4FF03-AFB4-45DA-BF61-6DBDE771EBE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Is this pedigree dominant or recessive?</a:t>
            </a:r>
          </a:p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6769E-7583-4E92-8A2B-1FB51E5237EB}" type="slidenum">
              <a:rPr lang="en-US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It is recessive because a parent in every generation does not have the disorder.  Remember the disorder can skipped a generation if the disorder is recessive.  The parents can be heterozygous and be carriers of the disorder but not have the symptoms of the disorder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02554-B816-4159-BA0C-62AF38A1E769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This summary will help reiterate the important parts of this lesson.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i="1" smtClean="0"/>
              <a:t>[Created by Lauren Almaguer, CDC Science Ambassador, 2004.]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ED60C-034D-4E4E-959A-DCD60F481F9C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A pedigree is a chart of the genetic history of family over several generations. Scientists or a genetic counselor would find out about your family history and make this chart to analyze it. For example, a couple might like to know their chances of having a child that has muscular dystrophy.  So the scientists or a genetic counselor would find out who had muscular dystrophy in the mother’s and/or father’s families.  This information would be used to  and then calculate the probability of the couple having a child with MD.</a:t>
            </a:r>
            <a:endParaRPr lang="en-US" sz="1000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CF099-0274-4EE3-94F0-74ECA0E413F5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You must learn the symbols of the pedigree charts before you can start to learn how to interpret it.  These are the symbols that represent a male and a female.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342FA-C832-4F70-A24E-6993D21C7215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These symbols also represent relationships between people. some may have to each other.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F93CD-3728-47BD-A019-16117A55195B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Here are examples of symbols that represent relationships between people.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FF9C3-3708-4B76-B28A-93FA11714CAC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This is just an example of a pedigree and there can be many more different types.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61A2C-EEE5-4466-8E70-81C6E393E590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These are examples of different types of symbols.  These symbols would be the same for males or for females, except for X-linked carrier which is only used for females.  So an affected male would be a square that is filled in completely.  A deceased female would be a circle with a diagonal slash.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D298D-A1E1-4CEA-B2E5-E7B8FDA05A42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The second step is to determine if the disorder is dominant or recessive.  It is important to find out if a disorder is dominant or recessive.  For example, Huntington’s disease is a dominant disorder.  If you have only one dominant gene you will have Huntington’s disease, which is a lethal disorder.  The disorder does not show up until a person is in their middle ages such as 45.  It will quickly decrease their motor skills and the brain will begin to deteriorate.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If a disorder is dominant, one parent must have the disorder (either homozygous dominant (TT) or heterozygous recessive (Tt).  Both parents do </a:t>
            </a:r>
            <a:r>
              <a:rPr lang="en-US" smtClean="0"/>
              <a:t>not have to have the disorder</a:t>
            </a:r>
            <a:r>
              <a:rPr lang="en-US" sz="1000" smtClean="0"/>
              <a:t>.  One parent might not have the disorder or be a carrier.  If a disease is dominant, it does not skip a generation unless one parent is heterozygous dominant (Tt) and the other parent is homozygous recessive (tt).  In this case the child has a chance of not receiving the dominant gene.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1000" smtClean="0"/>
              <a:t>If the disorder is recessive, a parent does not have to have the disorder, but could still pass it to their offspring.  This would happen when a parent is heterozygous recessive (Tt) and passes on the recessive (t) gene.  This means this disorder can skip generations.  An example of a recessive disorder would be sickle cell anemia. </a:t>
            </a:r>
          </a:p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DC443-1AB4-4753-9F3C-91567F2EEB87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Is this pedigree dominant or recessive?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AAE9-D966-4C9C-B74B-289CC3E2F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9A153-452F-4EF1-A044-8E382A1A0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C4408-97EC-47EC-9E30-FBEFD87C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50EF-DBFB-42B3-B99E-4BB69C007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EBAE-9330-4266-BA46-6E5EA91F1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48F8-7CA1-421B-B8B6-2FE1D691D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DE69-CDDB-4124-A8C3-28D985901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5778-4FA7-4810-B6FB-1294DE950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66CF-B879-49C0-8B82-4691A8C25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7EAC-CE95-483E-822F-F24B1D5DA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F81E-DD78-4A0B-9DDD-F26C16828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6DD01A9-E23D-47DE-96AE-47E71845A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Pedigree Charts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family tree of 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 of Pedigree Charts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Dominant or Recessive?</a:t>
            </a:r>
          </a:p>
          <a:p>
            <a:pPr eaLnBrk="1" hangingPunct="1">
              <a:defRPr/>
            </a:pPr>
            <a:endParaRPr lang="en-US" smtClean="0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209800" y="2590800"/>
            <a:ext cx="4953000" cy="2743200"/>
            <a:chOff x="1392" y="1632"/>
            <a:chExt cx="3120" cy="1728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1392" y="1632"/>
              <a:ext cx="3120" cy="1728"/>
              <a:chOff x="1392" y="1632"/>
              <a:chExt cx="3120" cy="1728"/>
            </a:xfrm>
          </p:grpSpPr>
          <p:grpSp>
            <p:nvGrpSpPr>
              <p:cNvPr id="15367" name="Group 6"/>
              <p:cNvGrpSpPr>
                <a:grpSpLocks/>
              </p:cNvGrpSpPr>
              <p:nvPr/>
            </p:nvGrpSpPr>
            <p:grpSpPr bwMode="auto">
              <a:xfrm>
                <a:off x="1392" y="1632"/>
                <a:ext cx="3120" cy="1728"/>
                <a:chOff x="1392" y="1632"/>
                <a:chExt cx="3120" cy="1728"/>
              </a:xfrm>
            </p:grpSpPr>
            <p:sp>
              <p:nvSpPr>
                <p:cNvPr id="15386" name="Rectangle 7"/>
                <p:cNvSpPr>
                  <a:spLocks noChangeArrowheads="1"/>
                </p:cNvSpPr>
                <p:nvPr/>
              </p:nvSpPr>
              <p:spPr bwMode="auto">
                <a:xfrm>
                  <a:off x="1584" y="1632"/>
                  <a:ext cx="288" cy="33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7" name="Rectangle 8"/>
                <p:cNvSpPr>
                  <a:spLocks noChangeArrowheads="1"/>
                </p:cNvSpPr>
                <p:nvPr/>
              </p:nvSpPr>
              <p:spPr bwMode="auto">
                <a:xfrm>
                  <a:off x="4128" y="1680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8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2400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9" name="Rectangle 1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0" name="Rectangle 11"/>
                <p:cNvSpPr>
                  <a:spLocks noChangeArrowheads="1"/>
                </p:cNvSpPr>
                <p:nvPr/>
              </p:nvSpPr>
              <p:spPr bwMode="auto">
                <a:xfrm>
                  <a:off x="2736" y="3024"/>
                  <a:ext cx="288" cy="33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1" name="Rectangle 12"/>
                <p:cNvSpPr>
                  <a:spLocks noChangeArrowheads="1"/>
                </p:cNvSpPr>
                <p:nvPr/>
              </p:nvSpPr>
              <p:spPr bwMode="auto">
                <a:xfrm>
                  <a:off x="2256" y="3024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2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0" y="2448"/>
                  <a:ext cx="288" cy="33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3" name="Oval 14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4" name="Oval 15"/>
                <p:cNvSpPr>
                  <a:spLocks noChangeArrowheads="1"/>
                </p:cNvSpPr>
                <p:nvPr/>
              </p:nvSpPr>
              <p:spPr bwMode="auto">
                <a:xfrm>
                  <a:off x="2352" y="2400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5" name="Oval 16"/>
                <p:cNvSpPr>
                  <a:spLocks noChangeArrowheads="1"/>
                </p:cNvSpPr>
                <p:nvPr/>
              </p:nvSpPr>
              <p:spPr bwMode="auto">
                <a:xfrm>
                  <a:off x="3264" y="1680"/>
                  <a:ext cx="336" cy="33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6" name="Oval 17"/>
                <p:cNvSpPr>
                  <a:spLocks noChangeArrowheads="1"/>
                </p:cNvSpPr>
                <p:nvPr/>
              </p:nvSpPr>
              <p:spPr bwMode="auto">
                <a:xfrm>
                  <a:off x="3216" y="3024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7" name="Oval 18"/>
                <p:cNvSpPr>
                  <a:spLocks noChangeArrowheads="1"/>
                </p:cNvSpPr>
                <p:nvPr/>
              </p:nvSpPr>
              <p:spPr bwMode="auto">
                <a:xfrm>
                  <a:off x="3696" y="2400"/>
                  <a:ext cx="336" cy="33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98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336" cy="33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68" name="Group 20"/>
              <p:cNvGrpSpPr>
                <a:grpSpLocks/>
              </p:cNvGrpSpPr>
              <p:nvPr/>
            </p:nvGrpSpPr>
            <p:grpSpPr bwMode="auto">
              <a:xfrm>
                <a:off x="1536" y="1824"/>
                <a:ext cx="2832" cy="1200"/>
                <a:chOff x="1536" y="1824"/>
                <a:chExt cx="2832" cy="1200"/>
              </a:xfrm>
            </p:grpSpPr>
            <p:sp>
              <p:nvSpPr>
                <p:cNvPr id="15369" name="Line 21"/>
                <p:cNvSpPr>
                  <a:spLocks noChangeShapeType="1"/>
                </p:cNvSpPr>
                <p:nvPr/>
              </p:nvSpPr>
              <p:spPr bwMode="auto">
                <a:xfrm>
                  <a:off x="1872" y="1824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0" name="Line 22"/>
                <p:cNvSpPr>
                  <a:spLocks noChangeShapeType="1"/>
                </p:cNvSpPr>
                <p:nvPr/>
              </p:nvSpPr>
              <p:spPr bwMode="auto">
                <a:xfrm>
                  <a:off x="2016" y="182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1" name="Line 23"/>
                <p:cNvSpPr>
                  <a:spLocks noChangeShapeType="1"/>
                </p:cNvSpPr>
                <p:nvPr/>
              </p:nvSpPr>
              <p:spPr bwMode="auto">
                <a:xfrm>
                  <a:off x="1536" y="2208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2" name="Line 24"/>
                <p:cNvSpPr>
                  <a:spLocks noChangeShapeType="1"/>
                </p:cNvSpPr>
                <p:nvPr/>
              </p:nvSpPr>
              <p:spPr bwMode="auto">
                <a:xfrm>
                  <a:off x="4368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3" name="Line 25"/>
                <p:cNvSpPr>
                  <a:spLocks noChangeShapeType="1"/>
                </p:cNvSpPr>
                <p:nvPr/>
              </p:nvSpPr>
              <p:spPr bwMode="auto">
                <a:xfrm>
                  <a:off x="249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4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5" name="Line 27"/>
                <p:cNvSpPr>
                  <a:spLocks noChangeShapeType="1"/>
                </p:cNvSpPr>
                <p:nvPr/>
              </p:nvSpPr>
              <p:spPr bwMode="auto">
                <a:xfrm>
                  <a:off x="2688" y="259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6" name="Line 28"/>
                <p:cNvSpPr>
                  <a:spLocks noChangeShapeType="1"/>
                </p:cNvSpPr>
                <p:nvPr/>
              </p:nvSpPr>
              <p:spPr bwMode="auto">
                <a:xfrm>
                  <a:off x="2880" y="259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Line 29"/>
                <p:cNvSpPr>
                  <a:spLocks noChangeShapeType="1"/>
                </p:cNvSpPr>
                <p:nvPr/>
              </p:nvSpPr>
              <p:spPr bwMode="auto">
                <a:xfrm>
                  <a:off x="2400" y="283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8" name="Line 30"/>
                <p:cNvSpPr>
                  <a:spLocks noChangeShapeType="1"/>
                </p:cNvSpPr>
                <p:nvPr/>
              </p:nvSpPr>
              <p:spPr bwMode="auto">
                <a:xfrm>
                  <a:off x="3408" y="283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9" name="Line 31"/>
                <p:cNvSpPr>
                  <a:spLocks noChangeShapeType="1"/>
                </p:cNvSpPr>
                <p:nvPr/>
              </p:nvSpPr>
              <p:spPr bwMode="auto">
                <a:xfrm>
                  <a:off x="2880" y="283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0" name="Line 32"/>
                <p:cNvSpPr>
                  <a:spLocks noChangeShapeType="1"/>
                </p:cNvSpPr>
                <p:nvPr/>
              </p:nvSpPr>
              <p:spPr bwMode="auto">
                <a:xfrm>
                  <a:off x="2400" y="283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1" name="Line 33"/>
                <p:cNvSpPr>
                  <a:spLocks noChangeShapeType="1"/>
                </p:cNvSpPr>
                <p:nvPr/>
              </p:nvSpPr>
              <p:spPr bwMode="auto">
                <a:xfrm>
                  <a:off x="3840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2" name="Line 34"/>
                <p:cNvSpPr>
                  <a:spLocks noChangeShapeType="1"/>
                </p:cNvSpPr>
                <p:nvPr/>
              </p:nvSpPr>
              <p:spPr bwMode="auto">
                <a:xfrm>
                  <a:off x="3264" y="225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3" name="Line 35"/>
                <p:cNvSpPr>
                  <a:spLocks noChangeShapeType="1"/>
                </p:cNvSpPr>
                <p:nvPr/>
              </p:nvSpPr>
              <p:spPr bwMode="auto">
                <a:xfrm>
                  <a:off x="3264" y="2208"/>
                  <a:ext cx="11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4" name="Line 36"/>
                <p:cNvSpPr>
                  <a:spLocks noChangeShapeType="1"/>
                </p:cNvSpPr>
                <p:nvPr/>
              </p:nvSpPr>
              <p:spPr bwMode="auto">
                <a:xfrm>
                  <a:off x="3840" y="1872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5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6" name="Line 38"/>
            <p:cNvSpPr>
              <a:spLocks noChangeShapeType="1"/>
            </p:cNvSpPr>
            <p:nvPr/>
          </p:nvSpPr>
          <p:spPr bwMode="auto">
            <a:xfrm>
              <a:off x="1536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Answer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Dominant</a:t>
            </a:r>
          </a:p>
          <a:p>
            <a:pPr eaLnBrk="1" hangingPunct="1">
              <a:defRPr/>
            </a:pPr>
            <a:endParaRPr lang="en-US" smtClean="0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209800" y="2590800"/>
            <a:ext cx="4953000" cy="2743200"/>
            <a:chOff x="1392" y="1632"/>
            <a:chExt cx="3120" cy="1728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1392" y="1632"/>
              <a:ext cx="3120" cy="1728"/>
              <a:chOff x="1392" y="1632"/>
              <a:chExt cx="3120" cy="1728"/>
            </a:xfrm>
          </p:grpSpPr>
          <p:grpSp>
            <p:nvGrpSpPr>
              <p:cNvPr id="16391" name="Group 6"/>
              <p:cNvGrpSpPr>
                <a:grpSpLocks/>
              </p:cNvGrpSpPr>
              <p:nvPr/>
            </p:nvGrpSpPr>
            <p:grpSpPr bwMode="auto">
              <a:xfrm>
                <a:off x="1392" y="1632"/>
                <a:ext cx="3120" cy="1728"/>
                <a:chOff x="1392" y="1632"/>
                <a:chExt cx="3120" cy="1728"/>
              </a:xfrm>
            </p:grpSpPr>
            <p:sp>
              <p:nvSpPr>
                <p:cNvPr id="16410" name="Rectangle 7"/>
                <p:cNvSpPr>
                  <a:spLocks noChangeArrowheads="1"/>
                </p:cNvSpPr>
                <p:nvPr/>
              </p:nvSpPr>
              <p:spPr bwMode="auto">
                <a:xfrm>
                  <a:off x="1584" y="1632"/>
                  <a:ext cx="288" cy="33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1" name="Rectangle 8"/>
                <p:cNvSpPr>
                  <a:spLocks noChangeArrowheads="1"/>
                </p:cNvSpPr>
                <p:nvPr/>
              </p:nvSpPr>
              <p:spPr bwMode="auto">
                <a:xfrm>
                  <a:off x="4128" y="1680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2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2400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3" name="Rectangle 1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4" name="Rectangle 11"/>
                <p:cNvSpPr>
                  <a:spLocks noChangeArrowheads="1"/>
                </p:cNvSpPr>
                <p:nvPr/>
              </p:nvSpPr>
              <p:spPr bwMode="auto">
                <a:xfrm>
                  <a:off x="2736" y="3024"/>
                  <a:ext cx="288" cy="33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5" name="Rectangle 12"/>
                <p:cNvSpPr>
                  <a:spLocks noChangeArrowheads="1"/>
                </p:cNvSpPr>
                <p:nvPr/>
              </p:nvSpPr>
              <p:spPr bwMode="auto">
                <a:xfrm>
                  <a:off x="2256" y="3024"/>
                  <a:ext cx="288" cy="336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0" y="2448"/>
                  <a:ext cx="288" cy="33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7" name="Oval 14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8" name="Oval 15"/>
                <p:cNvSpPr>
                  <a:spLocks noChangeArrowheads="1"/>
                </p:cNvSpPr>
                <p:nvPr/>
              </p:nvSpPr>
              <p:spPr bwMode="auto">
                <a:xfrm>
                  <a:off x="2352" y="2400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9" name="Oval 16"/>
                <p:cNvSpPr>
                  <a:spLocks noChangeArrowheads="1"/>
                </p:cNvSpPr>
                <p:nvPr/>
              </p:nvSpPr>
              <p:spPr bwMode="auto">
                <a:xfrm>
                  <a:off x="3264" y="1680"/>
                  <a:ext cx="336" cy="33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0" name="Oval 17"/>
                <p:cNvSpPr>
                  <a:spLocks noChangeArrowheads="1"/>
                </p:cNvSpPr>
                <p:nvPr/>
              </p:nvSpPr>
              <p:spPr bwMode="auto">
                <a:xfrm>
                  <a:off x="3216" y="3024"/>
                  <a:ext cx="336" cy="33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1" name="Oval 18"/>
                <p:cNvSpPr>
                  <a:spLocks noChangeArrowheads="1"/>
                </p:cNvSpPr>
                <p:nvPr/>
              </p:nvSpPr>
              <p:spPr bwMode="auto">
                <a:xfrm>
                  <a:off x="3696" y="2400"/>
                  <a:ext cx="336" cy="33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22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336" cy="33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392" name="Group 20"/>
              <p:cNvGrpSpPr>
                <a:grpSpLocks/>
              </p:cNvGrpSpPr>
              <p:nvPr/>
            </p:nvGrpSpPr>
            <p:grpSpPr bwMode="auto">
              <a:xfrm>
                <a:off x="1536" y="1824"/>
                <a:ext cx="2832" cy="1200"/>
                <a:chOff x="1536" y="1824"/>
                <a:chExt cx="2832" cy="1200"/>
              </a:xfrm>
            </p:grpSpPr>
            <p:sp>
              <p:nvSpPr>
                <p:cNvPr id="16393" name="Line 21"/>
                <p:cNvSpPr>
                  <a:spLocks noChangeShapeType="1"/>
                </p:cNvSpPr>
                <p:nvPr/>
              </p:nvSpPr>
              <p:spPr bwMode="auto">
                <a:xfrm>
                  <a:off x="1872" y="1824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4" name="Line 22"/>
                <p:cNvSpPr>
                  <a:spLocks noChangeShapeType="1"/>
                </p:cNvSpPr>
                <p:nvPr/>
              </p:nvSpPr>
              <p:spPr bwMode="auto">
                <a:xfrm>
                  <a:off x="2016" y="1824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5" name="Line 23"/>
                <p:cNvSpPr>
                  <a:spLocks noChangeShapeType="1"/>
                </p:cNvSpPr>
                <p:nvPr/>
              </p:nvSpPr>
              <p:spPr bwMode="auto">
                <a:xfrm>
                  <a:off x="1536" y="2208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6" name="Line 24"/>
                <p:cNvSpPr>
                  <a:spLocks noChangeShapeType="1"/>
                </p:cNvSpPr>
                <p:nvPr/>
              </p:nvSpPr>
              <p:spPr bwMode="auto">
                <a:xfrm>
                  <a:off x="4368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7" name="Line 25"/>
                <p:cNvSpPr>
                  <a:spLocks noChangeShapeType="1"/>
                </p:cNvSpPr>
                <p:nvPr/>
              </p:nvSpPr>
              <p:spPr bwMode="auto">
                <a:xfrm>
                  <a:off x="249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8" name="Line 26"/>
                <p:cNvSpPr>
                  <a:spLocks noChangeShapeType="1"/>
                </p:cNvSpPr>
                <p:nvPr/>
              </p:nvSpPr>
              <p:spPr bwMode="auto">
                <a:xfrm>
                  <a:off x="2016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9" name="Line 27"/>
                <p:cNvSpPr>
                  <a:spLocks noChangeShapeType="1"/>
                </p:cNvSpPr>
                <p:nvPr/>
              </p:nvSpPr>
              <p:spPr bwMode="auto">
                <a:xfrm>
                  <a:off x="2688" y="259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0" name="Line 28"/>
                <p:cNvSpPr>
                  <a:spLocks noChangeShapeType="1"/>
                </p:cNvSpPr>
                <p:nvPr/>
              </p:nvSpPr>
              <p:spPr bwMode="auto">
                <a:xfrm>
                  <a:off x="2880" y="259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1" name="Line 29"/>
                <p:cNvSpPr>
                  <a:spLocks noChangeShapeType="1"/>
                </p:cNvSpPr>
                <p:nvPr/>
              </p:nvSpPr>
              <p:spPr bwMode="auto">
                <a:xfrm>
                  <a:off x="2400" y="2832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2" name="Line 30"/>
                <p:cNvSpPr>
                  <a:spLocks noChangeShapeType="1"/>
                </p:cNvSpPr>
                <p:nvPr/>
              </p:nvSpPr>
              <p:spPr bwMode="auto">
                <a:xfrm>
                  <a:off x="3408" y="283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3" name="Line 31"/>
                <p:cNvSpPr>
                  <a:spLocks noChangeShapeType="1"/>
                </p:cNvSpPr>
                <p:nvPr/>
              </p:nvSpPr>
              <p:spPr bwMode="auto">
                <a:xfrm>
                  <a:off x="2880" y="283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4" name="Line 32"/>
                <p:cNvSpPr>
                  <a:spLocks noChangeShapeType="1"/>
                </p:cNvSpPr>
                <p:nvPr/>
              </p:nvSpPr>
              <p:spPr bwMode="auto">
                <a:xfrm>
                  <a:off x="2400" y="283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5" name="Line 33"/>
                <p:cNvSpPr>
                  <a:spLocks noChangeShapeType="1"/>
                </p:cNvSpPr>
                <p:nvPr/>
              </p:nvSpPr>
              <p:spPr bwMode="auto">
                <a:xfrm>
                  <a:off x="3840" y="220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6" name="Line 34"/>
                <p:cNvSpPr>
                  <a:spLocks noChangeShapeType="1"/>
                </p:cNvSpPr>
                <p:nvPr/>
              </p:nvSpPr>
              <p:spPr bwMode="auto">
                <a:xfrm>
                  <a:off x="3264" y="2256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7" name="Line 35"/>
                <p:cNvSpPr>
                  <a:spLocks noChangeShapeType="1"/>
                </p:cNvSpPr>
                <p:nvPr/>
              </p:nvSpPr>
              <p:spPr bwMode="auto">
                <a:xfrm>
                  <a:off x="3264" y="2208"/>
                  <a:ext cx="11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8" name="Line 36"/>
                <p:cNvSpPr>
                  <a:spLocks noChangeShapeType="1"/>
                </p:cNvSpPr>
                <p:nvPr/>
              </p:nvSpPr>
              <p:spPr bwMode="auto">
                <a:xfrm>
                  <a:off x="3840" y="1872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9" name="Line 37"/>
                <p:cNvSpPr>
                  <a:spLocks noChangeShapeType="1"/>
                </p:cNvSpPr>
                <p:nvPr/>
              </p:nvSpPr>
              <p:spPr bwMode="auto">
                <a:xfrm>
                  <a:off x="3600" y="1824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390" name="Line 38"/>
            <p:cNvSpPr>
              <a:spLocks noChangeShapeType="1"/>
            </p:cNvSpPr>
            <p:nvPr/>
          </p:nvSpPr>
          <p:spPr bwMode="auto">
            <a:xfrm>
              <a:off x="1536" y="22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 of Pedigree Charts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Dominant or Recessive?</a:t>
            </a:r>
          </a:p>
        </p:txBody>
      </p:sp>
      <p:grpSp>
        <p:nvGrpSpPr>
          <p:cNvPr id="17412" name="Group 41"/>
          <p:cNvGrpSpPr>
            <a:grpSpLocks/>
          </p:cNvGrpSpPr>
          <p:nvPr/>
        </p:nvGrpSpPr>
        <p:grpSpPr bwMode="auto">
          <a:xfrm>
            <a:off x="2209800" y="2590800"/>
            <a:ext cx="4953000" cy="2743200"/>
            <a:chOff x="1392" y="1632"/>
            <a:chExt cx="3120" cy="1728"/>
          </a:xfrm>
        </p:grpSpPr>
        <p:grpSp>
          <p:nvGrpSpPr>
            <p:cNvPr id="17414" name="Group 39"/>
            <p:cNvGrpSpPr>
              <a:grpSpLocks/>
            </p:cNvGrpSpPr>
            <p:nvPr/>
          </p:nvGrpSpPr>
          <p:grpSpPr bwMode="auto">
            <a:xfrm>
              <a:off x="1392" y="1632"/>
              <a:ext cx="3120" cy="1728"/>
              <a:chOff x="1392" y="1632"/>
              <a:chExt cx="3120" cy="1728"/>
            </a:xfrm>
          </p:grpSpPr>
          <p:sp>
            <p:nvSpPr>
              <p:cNvPr id="17433" name="Rectangle 7"/>
              <p:cNvSpPr>
                <a:spLocks noChangeArrowheads="1"/>
              </p:cNvSpPr>
              <p:nvPr/>
            </p:nvSpPr>
            <p:spPr bwMode="auto">
              <a:xfrm>
                <a:off x="1584" y="1632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7434" name="Rectangle 8"/>
              <p:cNvSpPr>
                <a:spLocks noChangeArrowheads="1"/>
              </p:cNvSpPr>
              <p:nvPr/>
            </p:nvSpPr>
            <p:spPr bwMode="auto">
              <a:xfrm>
                <a:off x="4128" y="168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Rectangle 9"/>
              <p:cNvSpPr>
                <a:spLocks noChangeArrowheads="1"/>
              </p:cNvSpPr>
              <p:nvPr/>
            </p:nvSpPr>
            <p:spPr bwMode="auto">
              <a:xfrm>
                <a:off x="1392" y="240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Rectangle 10"/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Rectangle 11"/>
              <p:cNvSpPr>
                <a:spLocks noChangeArrowheads="1"/>
              </p:cNvSpPr>
              <p:nvPr/>
            </p:nvSpPr>
            <p:spPr bwMode="auto">
              <a:xfrm>
                <a:off x="2736" y="3024"/>
                <a:ext cx="288" cy="33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8" name="Rectangle 12"/>
              <p:cNvSpPr>
                <a:spLocks noChangeArrowheads="1"/>
              </p:cNvSpPr>
              <p:nvPr/>
            </p:nvSpPr>
            <p:spPr bwMode="auto">
              <a:xfrm>
                <a:off x="2256" y="3024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9" name="Rectangle 13"/>
              <p:cNvSpPr>
                <a:spLocks noChangeArrowheads="1"/>
              </p:cNvSpPr>
              <p:nvPr/>
            </p:nvSpPr>
            <p:spPr bwMode="auto">
              <a:xfrm>
                <a:off x="3120" y="2448"/>
                <a:ext cx="288" cy="33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Oval 14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Oval 15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2" name="Oval 16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3" name="Oval 17"/>
              <p:cNvSpPr>
                <a:spLocks noChangeArrowheads="1"/>
              </p:cNvSpPr>
              <p:nvPr/>
            </p:nvSpPr>
            <p:spPr bwMode="auto">
              <a:xfrm>
                <a:off x="3216" y="3024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4" name="Oval 18"/>
              <p:cNvSpPr>
                <a:spLocks noChangeArrowheads="1"/>
              </p:cNvSpPr>
              <p:nvPr/>
            </p:nvSpPr>
            <p:spPr bwMode="auto">
              <a:xfrm>
                <a:off x="3696" y="2400"/>
                <a:ext cx="336" cy="3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5" name="Oval 19"/>
              <p:cNvSpPr>
                <a:spLocks noChangeArrowheads="1"/>
              </p:cNvSpPr>
              <p:nvPr/>
            </p:nvSpPr>
            <p:spPr bwMode="auto">
              <a:xfrm>
                <a:off x="1872" y="2400"/>
                <a:ext cx="336" cy="3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15" name="Group 40"/>
            <p:cNvGrpSpPr>
              <a:grpSpLocks/>
            </p:cNvGrpSpPr>
            <p:nvPr/>
          </p:nvGrpSpPr>
          <p:grpSpPr bwMode="auto">
            <a:xfrm>
              <a:off x="1536" y="1824"/>
              <a:ext cx="2832" cy="1200"/>
              <a:chOff x="1536" y="1824"/>
              <a:chExt cx="2832" cy="1200"/>
            </a:xfrm>
          </p:grpSpPr>
          <p:sp>
            <p:nvSpPr>
              <p:cNvPr id="17416" name="Line 21"/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Line 22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23"/>
              <p:cNvSpPr>
                <a:spLocks noChangeShapeType="1"/>
              </p:cNvSpPr>
              <p:nvPr/>
            </p:nvSpPr>
            <p:spPr bwMode="auto">
              <a:xfrm>
                <a:off x="1536" y="220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Line 24"/>
              <p:cNvSpPr>
                <a:spLocks noChangeShapeType="1"/>
              </p:cNvSpPr>
              <p:nvPr/>
            </p:nvSpPr>
            <p:spPr bwMode="auto">
              <a:xfrm>
                <a:off x="4368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Line 25"/>
              <p:cNvSpPr>
                <a:spLocks noChangeShapeType="1"/>
              </p:cNvSpPr>
              <p:nvPr/>
            </p:nvSpPr>
            <p:spPr bwMode="auto">
              <a:xfrm>
                <a:off x="2496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Line 26"/>
              <p:cNvSpPr>
                <a:spLocks noChangeShapeType="1"/>
              </p:cNvSpPr>
              <p:nvPr/>
            </p:nvSpPr>
            <p:spPr bwMode="auto">
              <a:xfrm>
                <a:off x="2016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Line 27"/>
              <p:cNvSpPr>
                <a:spLocks noChangeShapeType="1"/>
              </p:cNvSpPr>
              <p:nvPr/>
            </p:nvSpPr>
            <p:spPr bwMode="auto">
              <a:xfrm>
                <a:off x="2688" y="259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Line 28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Line 29"/>
              <p:cNvSpPr>
                <a:spLocks noChangeShapeType="1"/>
              </p:cNvSpPr>
              <p:nvPr/>
            </p:nvSpPr>
            <p:spPr bwMode="auto">
              <a:xfrm>
                <a:off x="2400" y="283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Line 30"/>
              <p:cNvSpPr>
                <a:spLocks noChangeShapeType="1"/>
              </p:cNvSpPr>
              <p:nvPr/>
            </p:nvSpPr>
            <p:spPr bwMode="auto">
              <a:xfrm>
                <a:off x="3408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Line 31"/>
              <p:cNvSpPr>
                <a:spLocks noChangeShapeType="1"/>
              </p:cNvSpPr>
              <p:nvPr/>
            </p:nvSpPr>
            <p:spPr bwMode="auto">
              <a:xfrm>
                <a:off x="2880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Line 32"/>
              <p:cNvSpPr>
                <a:spLocks noChangeShapeType="1"/>
              </p:cNvSpPr>
              <p:nvPr/>
            </p:nvSpPr>
            <p:spPr bwMode="auto">
              <a:xfrm>
                <a:off x="2400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Line 33"/>
              <p:cNvSpPr>
                <a:spLocks noChangeShapeType="1"/>
              </p:cNvSpPr>
              <p:nvPr/>
            </p:nvSpPr>
            <p:spPr bwMode="auto">
              <a:xfrm>
                <a:off x="3840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Line 34"/>
              <p:cNvSpPr>
                <a:spLocks noChangeShapeType="1"/>
              </p:cNvSpPr>
              <p:nvPr/>
            </p:nvSpPr>
            <p:spPr bwMode="auto">
              <a:xfrm>
                <a:off x="3264" y="225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35"/>
              <p:cNvSpPr>
                <a:spLocks noChangeShapeType="1"/>
              </p:cNvSpPr>
              <p:nvPr/>
            </p:nvSpPr>
            <p:spPr bwMode="auto">
              <a:xfrm>
                <a:off x="3264" y="2208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36"/>
              <p:cNvSpPr>
                <a:spLocks noChangeShapeType="1"/>
              </p:cNvSpPr>
              <p:nvPr/>
            </p:nvSpPr>
            <p:spPr bwMode="auto">
              <a:xfrm>
                <a:off x="3840" y="187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Line 37"/>
              <p:cNvSpPr>
                <a:spLocks noChangeShapeType="1"/>
              </p:cNvSpPr>
              <p:nvPr/>
            </p:nvSpPr>
            <p:spPr bwMode="auto">
              <a:xfrm>
                <a:off x="3600" y="182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3" name="Line 38"/>
          <p:cNvSpPr>
            <a:spLocks noChangeShapeType="1"/>
          </p:cNvSpPr>
          <p:nvPr/>
        </p:nvSpPr>
        <p:spPr bwMode="auto">
          <a:xfrm>
            <a:off x="24384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Answer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Recessive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209800" y="2590800"/>
            <a:ext cx="4953000" cy="2743200"/>
            <a:chOff x="1392" y="1632"/>
            <a:chExt cx="3120" cy="1728"/>
          </a:xfrm>
        </p:grpSpPr>
        <p:grpSp>
          <p:nvGrpSpPr>
            <p:cNvPr id="18438" name="Group 5"/>
            <p:cNvGrpSpPr>
              <a:grpSpLocks/>
            </p:cNvGrpSpPr>
            <p:nvPr/>
          </p:nvGrpSpPr>
          <p:grpSpPr bwMode="auto">
            <a:xfrm>
              <a:off x="1392" y="1632"/>
              <a:ext cx="3120" cy="1728"/>
              <a:chOff x="1392" y="1632"/>
              <a:chExt cx="3120" cy="1728"/>
            </a:xfrm>
          </p:grpSpPr>
          <p:sp>
            <p:nvSpPr>
              <p:cNvPr id="18457" name="Rectangle 6"/>
              <p:cNvSpPr>
                <a:spLocks noChangeArrowheads="1"/>
              </p:cNvSpPr>
              <p:nvPr/>
            </p:nvSpPr>
            <p:spPr bwMode="auto">
              <a:xfrm>
                <a:off x="1584" y="1632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8458" name="Rectangle 7"/>
              <p:cNvSpPr>
                <a:spLocks noChangeArrowheads="1"/>
              </p:cNvSpPr>
              <p:nvPr/>
            </p:nvSpPr>
            <p:spPr bwMode="auto">
              <a:xfrm>
                <a:off x="4128" y="168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9" name="Rectangle 8"/>
              <p:cNvSpPr>
                <a:spLocks noChangeArrowheads="1"/>
              </p:cNvSpPr>
              <p:nvPr/>
            </p:nvSpPr>
            <p:spPr bwMode="auto">
              <a:xfrm>
                <a:off x="1392" y="240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0" name="Rectangle 9"/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1" name="Rectangle 10"/>
              <p:cNvSpPr>
                <a:spLocks noChangeArrowheads="1"/>
              </p:cNvSpPr>
              <p:nvPr/>
            </p:nvSpPr>
            <p:spPr bwMode="auto">
              <a:xfrm>
                <a:off x="2736" y="3024"/>
                <a:ext cx="288" cy="33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Rectangle 11"/>
              <p:cNvSpPr>
                <a:spLocks noChangeArrowheads="1"/>
              </p:cNvSpPr>
              <p:nvPr/>
            </p:nvSpPr>
            <p:spPr bwMode="auto">
              <a:xfrm>
                <a:off x="2256" y="3024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Rectangle 12"/>
              <p:cNvSpPr>
                <a:spLocks noChangeArrowheads="1"/>
              </p:cNvSpPr>
              <p:nvPr/>
            </p:nvSpPr>
            <p:spPr bwMode="auto">
              <a:xfrm>
                <a:off x="3120" y="2448"/>
                <a:ext cx="288" cy="336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Oval 13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Oval 14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Oval 15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Oval 16"/>
              <p:cNvSpPr>
                <a:spLocks noChangeArrowheads="1"/>
              </p:cNvSpPr>
              <p:nvPr/>
            </p:nvSpPr>
            <p:spPr bwMode="auto">
              <a:xfrm>
                <a:off x="3216" y="3024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Oval 17"/>
              <p:cNvSpPr>
                <a:spLocks noChangeArrowheads="1"/>
              </p:cNvSpPr>
              <p:nvPr/>
            </p:nvSpPr>
            <p:spPr bwMode="auto">
              <a:xfrm>
                <a:off x="3696" y="2400"/>
                <a:ext cx="336" cy="3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Oval 18"/>
              <p:cNvSpPr>
                <a:spLocks noChangeArrowheads="1"/>
              </p:cNvSpPr>
              <p:nvPr/>
            </p:nvSpPr>
            <p:spPr bwMode="auto">
              <a:xfrm>
                <a:off x="1872" y="2400"/>
                <a:ext cx="336" cy="33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39" name="Group 19"/>
            <p:cNvGrpSpPr>
              <a:grpSpLocks/>
            </p:cNvGrpSpPr>
            <p:nvPr/>
          </p:nvGrpSpPr>
          <p:grpSpPr bwMode="auto">
            <a:xfrm>
              <a:off x="1536" y="1824"/>
              <a:ext cx="2832" cy="1200"/>
              <a:chOff x="1536" y="1824"/>
              <a:chExt cx="2832" cy="1200"/>
            </a:xfrm>
          </p:grpSpPr>
          <p:sp>
            <p:nvSpPr>
              <p:cNvPr id="18440" name="Line 20"/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Line 21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Line 22"/>
              <p:cNvSpPr>
                <a:spLocks noChangeShapeType="1"/>
              </p:cNvSpPr>
              <p:nvPr/>
            </p:nvSpPr>
            <p:spPr bwMode="auto">
              <a:xfrm>
                <a:off x="1536" y="220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Line 23"/>
              <p:cNvSpPr>
                <a:spLocks noChangeShapeType="1"/>
              </p:cNvSpPr>
              <p:nvPr/>
            </p:nvSpPr>
            <p:spPr bwMode="auto">
              <a:xfrm>
                <a:off x="4368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Line 24"/>
              <p:cNvSpPr>
                <a:spLocks noChangeShapeType="1"/>
              </p:cNvSpPr>
              <p:nvPr/>
            </p:nvSpPr>
            <p:spPr bwMode="auto">
              <a:xfrm>
                <a:off x="2496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Line 25"/>
              <p:cNvSpPr>
                <a:spLocks noChangeShapeType="1"/>
              </p:cNvSpPr>
              <p:nvPr/>
            </p:nvSpPr>
            <p:spPr bwMode="auto">
              <a:xfrm>
                <a:off x="2016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Line 26"/>
              <p:cNvSpPr>
                <a:spLocks noChangeShapeType="1"/>
              </p:cNvSpPr>
              <p:nvPr/>
            </p:nvSpPr>
            <p:spPr bwMode="auto">
              <a:xfrm>
                <a:off x="2688" y="259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Line 27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8" name="Line 28"/>
              <p:cNvSpPr>
                <a:spLocks noChangeShapeType="1"/>
              </p:cNvSpPr>
              <p:nvPr/>
            </p:nvSpPr>
            <p:spPr bwMode="auto">
              <a:xfrm>
                <a:off x="2400" y="283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29"/>
              <p:cNvSpPr>
                <a:spLocks noChangeShapeType="1"/>
              </p:cNvSpPr>
              <p:nvPr/>
            </p:nvSpPr>
            <p:spPr bwMode="auto">
              <a:xfrm>
                <a:off x="3408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30"/>
              <p:cNvSpPr>
                <a:spLocks noChangeShapeType="1"/>
              </p:cNvSpPr>
              <p:nvPr/>
            </p:nvSpPr>
            <p:spPr bwMode="auto">
              <a:xfrm>
                <a:off x="2880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31"/>
              <p:cNvSpPr>
                <a:spLocks noChangeShapeType="1"/>
              </p:cNvSpPr>
              <p:nvPr/>
            </p:nvSpPr>
            <p:spPr bwMode="auto">
              <a:xfrm>
                <a:off x="2400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32"/>
              <p:cNvSpPr>
                <a:spLocks noChangeShapeType="1"/>
              </p:cNvSpPr>
              <p:nvPr/>
            </p:nvSpPr>
            <p:spPr bwMode="auto">
              <a:xfrm>
                <a:off x="3840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33"/>
              <p:cNvSpPr>
                <a:spLocks noChangeShapeType="1"/>
              </p:cNvSpPr>
              <p:nvPr/>
            </p:nvSpPr>
            <p:spPr bwMode="auto">
              <a:xfrm>
                <a:off x="3264" y="225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34"/>
              <p:cNvSpPr>
                <a:spLocks noChangeShapeType="1"/>
              </p:cNvSpPr>
              <p:nvPr/>
            </p:nvSpPr>
            <p:spPr bwMode="auto">
              <a:xfrm>
                <a:off x="3264" y="2208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35"/>
              <p:cNvSpPr>
                <a:spLocks noChangeShapeType="1"/>
              </p:cNvSpPr>
              <p:nvPr/>
            </p:nvSpPr>
            <p:spPr bwMode="auto">
              <a:xfrm>
                <a:off x="3840" y="187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Line 36"/>
              <p:cNvSpPr>
                <a:spLocks noChangeShapeType="1"/>
              </p:cNvSpPr>
              <p:nvPr/>
            </p:nvSpPr>
            <p:spPr bwMode="auto">
              <a:xfrm>
                <a:off x="3600" y="182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37" name="Line 37"/>
          <p:cNvSpPr>
            <a:spLocks noChangeShapeType="1"/>
          </p:cNvSpPr>
          <p:nvPr/>
        </p:nvSpPr>
        <p:spPr bwMode="auto">
          <a:xfrm>
            <a:off x="2438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Pedigrees are family trees that explain your genetic history.</a:t>
            </a:r>
          </a:p>
          <a:p>
            <a:pPr eaLnBrk="1" hangingPunct="1">
              <a:defRPr/>
            </a:pPr>
            <a:r>
              <a:rPr lang="en-US" dirty="0" smtClean="0"/>
              <a:t>Pedigrees are used to find out the probability of a child having a disorder in a particular </a:t>
            </a:r>
            <a:r>
              <a:rPr lang="en-US" smtClean="0"/>
              <a:t>family.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a Pedigree?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2286000"/>
            <a:ext cx="854075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 pedigree is a chart of the genetic history of family over several generations.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Scientists or a genetic counselor would find out about your family history and make this chart to analyze.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Constructing a Pedigree</a:t>
            </a:r>
            <a:br>
              <a:rPr lang="en-US" sz="4000" smtClean="0"/>
            </a:br>
            <a:endParaRPr lang="en-US" sz="2200" smtClean="0"/>
          </a:p>
        </p:txBody>
      </p:sp>
      <p:sp>
        <p:nvSpPr>
          <p:cNvPr id="41991" name="Rectangle 7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819400" y="4114800"/>
            <a:ext cx="1752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Male</a:t>
            </a:r>
          </a:p>
        </p:txBody>
      </p:sp>
      <p:sp>
        <p:nvSpPr>
          <p:cNvPr id="41992" name="Rectangle 8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2819400" y="2286000"/>
            <a:ext cx="2286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Female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257800" y="23622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257800" y="41910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Connecting Pedigree Symbols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590800"/>
            <a:ext cx="4270375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Married Couple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smtClean="0"/>
              <a:t>Siblings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000" smtClean="0"/>
          </a:p>
        </p:txBody>
      </p:sp>
      <p:grpSp>
        <p:nvGrpSpPr>
          <p:cNvPr id="6148" name="Group 42"/>
          <p:cNvGrpSpPr>
            <a:grpSpLocks/>
          </p:cNvGrpSpPr>
          <p:nvPr/>
        </p:nvGrpSpPr>
        <p:grpSpPr bwMode="auto">
          <a:xfrm>
            <a:off x="5029200" y="2743200"/>
            <a:ext cx="1752600" cy="457200"/>
            <a:chOff x="3168" y="1632"/>
            <a:chExt cx="1104" cy="288"/>
          </a:xfrm>
        </p:grpSpPr>
        <p:sp>
          <p:nvSpPr>
            <p:cNvPr id="6162" name="Rectangle 8"/>
            <p:cNvSpPr>
              <a:spLocks noChangeArrowheads="1"/>
            </p:cNvSpPr>
            <p:nvPr/>
          </p:nvSpPr>
          <p:spPr bwMode="auto">
            <a:xfrm>
              <a:off x="3984" y="1632"/>
              <a:ext cx="28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Oval 13"/>
            <p:cNvSpPr>
              <a:spLocks noChangeArrowheads="1"/>
            </p:cNvSpPr>
            <p:nvPr/>
          </p:nvSpPr>
          <p:spPr bwMode="auto">
            <a:xfrm>
              <a:off x="3168" y="163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>
              <a:off x="3456" y="177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81050" y="16002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connected symbols:</a:t>
            </a:r>
          </a:p>
        </p:txBody>
      </p:sp>
      <p:grpSp>
        <p:nvGrpSpPr>
          <p:cNvPr id="6150" name="Group 30"/>
          <p:cNvGrpSpPr>
            <a:grpSpLocks/>
          </p:cNvGrpSpPr>
          <p:nvPr/>
        </p:nvGrpSpPr>
        <p:grpSpPr bwMode="auto">
          <a:xfrm>
            <a:off x="4343400" y="4038600"/>
            <a:ext cx="2590800" cy="2057400"/>
            <a:chOff x="2736" y="1632"/>
            <a:chExt cx="1632" cy="1296"/>
          </a:xfrm>
        </p:grpSpPr>
        <p:sp>
          <p:nvSpPr>
            <p:cNvPr id="6151" name="Rectangle 31"/>
            <p:cNvSpPr>
              <a:spLocks noChangeArrowheads="1"/>
            </p:cNvSpPr>
            <p:nvPr/>
          </p:nvSpPr>
          <p:spPr bwMode="auto">
            <a:xfrm>
              <a:off x="3312" y="2640"/>
              <a:ext cx="28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32"/>
            <p:cNvSpPr>
              <a:spLocks noChangeArrowheads="1"/>
            </p:cNvSpPr>
            <p:nvPr/>
          </p:nvSpPr>
          <p:spPr bwMode="auto">
            <a:xfrm>
              <a:off x="3984" y="1632"/>
              <a:ext cx="28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Oval 33"/>
            <p:cNvSpPr>
              <a:spLocks noChangeArrowheads="1"/>
            </p:cNvSpPr>
            <p:nvPr/>
          </p:nvSpPr>
          <p:spPr bwMode="auto">
            <a:xfrm>
              <a:off x="3168" y="1632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34"/>
            <p:cNvSpPr>
              <a:spLocks noChangeShapeType="1"/>
            </p:cNvSpPr>
            <p:nvPr/>
          </p:nvSpPr>
          <p:spPr bwMode="auto">
            <a:xfrm>
              <a:off x="3456" y="177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Oval 35"/>
            <p:cNvSpPr>
              <a:spLocks noChangeArrowheads="1"/>
            </p:cNvSpPr>
            <p:nvPr/>
          </p:nvSpPr>
          <p:spPr bwMode="auto">
            <a:xfrm>
              <a:off x="4080" y="264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36"/>
            <p:cNvSpPr>
              <a:spLocks noChangeShapeType="1"/>
            </p:cNvSpPr>
            <p:nvPr/>
          </p:nvSpPr>
          <p:spPr bwMode="auto">
            <a:xfrm flipV="1">
              <a:off x="3744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37"/>
            <p:cNvSpPr>
              <a:spLocks noChangeShapeType="1"/>
            </p:cNvSpPr>
            <p:nvPr/>
          </p:nvSpPr>
          <p:spPr bwMode="auto">
            <a:xfrm>
              <a:off x="2880" y="21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Oval 38"/>
            <p:cNvSpPr>
              <a:spLocks noChangeArrowheads="1"/>
            </p:cNvSpPr>
            <p:nvPr/>
          </p:nvSpPr>
          <p:spPr bwMode="auto">
            <a:xfrm>
              <a:off x="2736" y="2640"/>
              <a:ext cx="288" cy="2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39"/>
            <p:cNvSpPr>
              <a:spLocks noChangeShapeType="1"/>
            </p:cNvSpPr>
            <p:nvPr/>
          </p:nvSpPr>
          <p:spPr bwMode="auto">
            <a:xfrm>
              <a:off x="2880" y="216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40"/>
            <p:cNvSpPr>
              <a:spLocks noChangeShapeType="1"/>
            </p:cNvSpPr>
            <p:nvPr/>
          </p:nvSpPr>
          <p:spPr bwMode="auto">
            <a:xfrm>
              <a:off x="3456" y="21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41"/>
            <p:cNvSpPr>
              <a:spLocks noChangeShapeType="1"/>
            </p:cNvSpPr>
            <p:nvPr/>
          </p:nvSpPr>
          <p:spPr bwMode="auto">
            <a:xfrm>
              <a:off x="4272" y="21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Connecting Pedigree Symbols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2590800"/>
            <a:ext cx="4270375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Fraternal twins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smtClean="0"/>
              <a:t>Identical twins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781050" y="16002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connected symbols:</a:t>
            </a:r>
          </a:p>
        </p:txBody>
      </p:sp>
      <p:grpSp>
        <p:nvGrpSpPr>
          <p:cNvPr id="7173" name="Group 74"/>
          <p:cNvGrpSpPr>
            <a:grpSpLocks/>
          </p:cNvGrpSpPr>
          <p:nvPr/>
        </p:nvGrpSpPr>
        <p:grpSpPr bwMode="auto">
          <a:xfrm>
            <a:off x="5334000" y="4343400"/>
            <a:ext cx="2438400" cy="1371600"/>
            <a:chOff x="3360" y="2736"/>
            <a:chExt cx="1536" cy="864"/>
          </a:xfrm>
        </p:grpSpPr>
        <p:sp>
          <p:nvSpPr>
            <p:cNvPr id="7181" name="Line 37"/>
            <p:cNvSpPr>
              <a:spLocks noChangeShapeType="1"/>
            </p:cNvSpPr>
            <p:nvPr/>
          </p:nvSpPr>
          <p:spPr bwMode="auto">
            <a:xfrm>
              <a:off x="3888" y="35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2" name="Group 64"/>
            <p:cNvGrpSpPr>
              <a:grpSpLocks/>
            </p:cNvGrpSpPr>
            <p:nvPr/>
          </p:nvGrpSpPr>
          <p:grpSpPr bwMode="auto">
            <a:xfrm>
              <a:off x="3360" y="2736"/>
              <a:ext cx="1536" cy="864"/>
              <a:chOff x="3360" y="2736"/>
              <a:chExt cx="1536" cy="864"/>
            </a:xfrm>
          </p:grpSpPr>
          <p:sp>
            <p:nvSpPr>
              <p:cNvPr id="7183" name="Oval 47"/>
              <p:cNvSpPr>
                <a:spLocks noChangeArrowheads="1"/>
              </p:cNvSpPr>
              <p:nvPr/>
            </p:nvSpPr>
            <p:spPr bwMode="auto">
              <a:xfrm>
                <a:off x="4320" y="3312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Line 48"/>
              <p:cNvSpPr>
                <a:spLocks noChangeShapeType="1"/>
              </p:cNvSpPr>
              <p:nvPr/>
            </p:nvSpPr>
            <p:spPr bwMode="auto">
              <a:xfrm flipV="1">
                <a:off x="3744" y="2880"/>
                <a:ext cx="33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49"/>
              <p:cNvSpPr>
                <a:spLocks noChangeShapeType="1"/>
              </p:cNvSpPr>
              <p:nvPr/>
            </p:nvSpPr>
            <p:spPr bwMode="auto">
              <a:xfrm>
                <a:off x="4128" y="2880"/>
                <a:ext cx="33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Rectangle 50"/>
              <p:cNvSpPr>
                <a:spLocks noChangeArrowheads="1"/>
              </p:cNvSpPr>
              <p:nvPr/>
            </p:nvSpPr>
            <p:spPr bwMode="auto">
              <a:xfrm>
                <a:off x="4608" y="2736"/>
                <a:ext cx="288" cy="28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Oval 5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08" name="Line 52"/>
              <p:cNvSpPr>
                <a:spLocks noChangeShapeType="1"/>
              </p:cNvSpPr>
              <p:nvPr/>
            </p:nvSpPr>
            <p:spPr bwMode="auto">
              <a:xfrm>
                <a:off x="3648" y="2880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189" name="Oval 63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288" cy="28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74" name="Oval 66"/>
          <p:cNvSpPr>
            <a:spLocks noChangeArrowheads="1"/>
          </p:cNvSpPr>
          <p:nvPr/>
        </p:nvSpPr>
        <p:spPr bwMode="auto">
          <a:xfrm>
            <a:off x="6934200" y="33528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67"/>
          <p:cNvSpPr>
            <a:spLocks noChangeShapeType="1"/>
          </p:cNvSpPr>
          <p:nvPr/>
        </p:nvSpPr>
        <p:spPr bwMode="auto">
          <a:xfrm flipV="1">
            <a:off x="6019800" y="2667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68"/>
          <p:cNvSpPr>
            <a:spLocks noChangeShapeType="1"/>
          </p:cNvSpPr>
          <p:nvPr/>
        </p:nvSpPr>
        <p:spPr bwMode="auto">
          <a:xfrm>
            <a:off x="6629400" y="2667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Rectangle 69"/>
          <p:cNvSpPr>
            <a:spLocks noChangeArrowheads="1"/>
          </p:cNvSpPr>
          <p:nvPr/>
        </p:nvSpPr>
        <p:spPr bwMode="auto">
          <a:xfrm>
            <a:off x="7391400" y="24384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70"/>
          <p:cNvSpPr>
            <a:spLocks noChangeArrowheads="1"/>
          </p:cNvSpPr>
          <p:nvPr/>
        </p:nvSpPr>
        <p:spPr bwMode="auto">
          <a:xfrm>
            <a:off x="5410200" y="24384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71"/>
          <p:cNvSpPr>
            <a:spLocks noChangeShapeType="1"/>
          </p:cNvSpPr>
          <p:nvPr/>
        </p:nvSpPr>
        <p:spPr bwMode="auto">
          <a:xfrm>
            <a:off x="58674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Rectangle 73"/>
          <p:cNvSpPr>
            <a:spLocks noChangeArrowheads="1"/>
          </p:cNvSpPr>
          <p:nvPr/>
        </p:nvSpPr>
        <p:spPr bwMode="auto">
          <a:xfrm>
            <a:off x="5791200" y="33528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does a pedigree chart look like?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447800" y="3886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895600" y="426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1143000" y="2743200"/>
            <a:ext cx="5867400" cy="3352800"/>
            <a:chOff x="1392" y="1632"/>
            <a:chExt cx="3120" cy="1728"/>
          </a:xfrm>
        </p:grpSpPr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1392" y="1632"/>
              <a:ext cx="3120" cy="1728"/>
              <a:chOff x="1392" y="1632"/>
              <a:chExt cx="3120" cy="1728"/>
            </a:xfrm>
          </p:grpSpPr>
          <p:sp>
            <p:nvSpPr>
              <p:cNvPr id="8218" name="Rectangle 8"/>
              <p:cNvSpPr>
                <a:spLocks noChangeArrowheads="1"/>
              </p:cNvSpPr>
              <p:nvPr/>
            </p:nvSpPr>
            <p:spPr bwMode="auto">
              <a:xfrm>
                <a:off x="1584" y="1632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Rectangle 9"/>
              <p:cNvSpPr>
                <a:spLocks noChangeArrowheads="1"/>
              </p:cNvSpPr>
              <p:nvPr/>
            </p:nvSpPr>
            <p:spPr bwMode="auto">
              <a:xfrm>
                <a:off x="4128" y="168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Rectangle 10"/>
              <p:cNvSpPr>
                <a:spLocks noChangeArrowheads="1"/>
              </p:cNvSpPr>
              <p:nvPr/>
            </p:nvSpPr>
            <p:spPr bwMode="auto">
              <a:xfrm>
                <a:off x="1392" y="240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Rectangle 11"/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12"/>
              <p:cNvSpPr>
                <a:spLocks noChangeArrowheads="1"/>
              </p:cNvSpPr>
              <p:nvPr/>
            </p:nvSpPr>
            <p:spPr bwMode="auto">
              <a:xfrm>
                <a:off x="2736" y="3024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Rectangle 13"/>
              <p:cNvSpPr>
                <a:spLocks noChangeArrowheads="1"/>
              </p:cNvSpPr>
              <p:nvPr/>
            </p:nvSpPr>
            <p:spPr bwMode="auto">
              <a:xfrm>
                <a:off x="2256" y="3024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14"/>
              <p:cNvSpPr>
                <a:spLocks noChangeArrowheads="1"/>
              </p:cNvSpPr>
              <p:nvPr/>
            </p:nvSpPr>
            <p:spPr bwMode="auto">
              <a:xfrm>
                <a:off x="3120" y="2448"/>
                <a:ext cx="288" cy="336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Oval 15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16"/>
              <p:cNvSpPr>
                <a:spLocks noChangeArrowheads="1"/>
              </p:cNvSpPr>
              <p:nvPr/>
            </p:nvSpPr>
            <p:spPr bwMode="auto">
              <a:xfrm>
                <a:off x="2352" y="240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Oval 17"/>
              <p:cNvSpPr>
                <a:spLocks noChangeArrowheads="1"/>
              </p:cNvSpPr>
              <p:nvPr/>
            </p:nvSpPr>
            <p:spPr bwMode="auto">
              <a:xfrm>
                <a:off x="3264" y="168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Oval 18"/>
              <p:cNvSpPr>
                <a:spLocks noChangeArrowheads="1"/>
              </p:cNvSpPr>
              <p:nvPr/>
            </p:nvSpPr>
            <p:spPr bwMode="auto">
              <a:xfrm>
                <a:off x="3216" y="3024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Oval 19"/>
              <p:cNvSpPr>
                <a:spLocks noChangeArrowheads="1"/>
              </p:cNvSpPr>
              <p:nvPr/>
            </p:nvSpPr>
            <p:spPr bwMode="auto">
              <a:xfrm>
                <a:off x="3696" y="240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Oval 20"/>
              <p:cNvSpPr>
                <a:spLocks noChangeArrowheads="1"/>
              </p:cNvSpPr>
              <p:nvPr/>
            </p:nvSpPr>
            <p:spPr bwMode="auto">
              <a:xfrm>
                <a:off x="1872" y="2400"/>
                <a:ext cx="336" cy="3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0" name="Group 21"/>
            <p:cNvGrpSpPr>
              <a:grpSpLocks/>
            </p:cNvGrpSpPr>
            <p:nvPr/>
          </p:nvGrpSpPr>
          <p:grpSpPr bwMode="auto">
            <a:xfrm>
              <a:off x="1536" y="1824"/>
              <a:ext cx="2832" cy="1200"/>
              <a:chOff x="1536" y="1824"/>
              <a:chExt cx="2832" cy="1200"/>
            </a:xfrm>
          </p:grpSpPr>
          <p:sp>
            <p:nvSpPr>
              <p:cNvPr id="8201" name="Line 22"/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Line 23"/>
              <p:cNvSpPr>
                <a:spLocks noChangeShapeType="1"/>
              </p:cNvSpPr>
              <p:nvPr/>
            </p:nvSpPr>
            <p:spPr bwMode="auto">
              <a:xfrm>
                <a:off x="2016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Line 24"/>
              <p:cNvSpPr>
                <a:spLocks noChangeShapeType="1"/>
              </p:cNvSpPr>
              <p:nvPr/>
            </p:nvSpPr>
            <p:spPr bwMode="auto">
              <a:xfrm>
                <a:off x="1536" y="220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Line 25"/>
              <p:cNvSpPr>
                <a:spLocks noChangeShapeType="1"/>
              </p:cNvSpPr>
              <p:nvPr/>
            </p:nvSpPr>
            <p:spPr bwMode="auto">
              <a:xfrm>
                <a:off x="4368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Line 26"/>
              <p:cNvSpPr>
                <a:spLocks noChangeShapeType="1"/>
              </p:cNvSpPr>
              <p:nvPr/>
            </p:nvSpPr>
            <p:spPr bwMode="auto">
              <a:xfrm>
                <a:off x="2496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Line 27"/>
              <p:cNvSpPr>
                <a:spLocks noChangeShapeType="1"/>
              </p:cNvSpPr>
              <p:nvPr/>
            </p:nvSpPr>
            <p:spPr bwMode="auto">
              <a:xfrm>
                <a:off x="2016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28"/>
              <p:cNvSpPr>
                <a:spLocks noChangeShapeType="1"/>
              </p:cNvSpPr>
              <p:nvPr/>
            </p:nvSpPr>
            <p:spPr bwMode="auto">
              <a:xfrm>
                <a:off x="2688" y="259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29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Line 30"/>
              <p:cNvSpPr>
                <a:spLocks noChangeShapeType="1"/>
              </p:cNvSpPr>
              <p:nvPr/>
            </p:nvSpPr>
            <p:spPr bwMode="auto">
              <a:xfrm>
                <a:off x="2400" y="283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Line 31"/>
              <p:cNvSpPr>
                <a:spLocks noChangeShapeType="1"/>
              </p:cNvSpPr>
              <p:nvPr/>
            </p:nvSpPr>
            <p:spPr bwMode="auto">
              <a:xfrm>
                <a:off x="3408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32"/>
              <p:cNvSpPr>
                <a:spLocks noChangeShapeType="1"/>
              </p:cNvSpPr>
              <p:nvPr/>
            </p:nvSpPr>
            <p:spPr bwMode="auto">
              <a:xfrm>
                <a:off x="2880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33"/>
              <p:cNvSpPr>
                <a:spLocks noChangeShapeType="1"/>
              </p:cNvSpPr>
              <p:nvPr/>
            </p:nvSpPr>
            <p:spPr bwMode="auto">
              <a:xfrm>
                <a:off x="2400" y="28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34"/>
              <p:cNvSpPr>
                <a:spLocks noChangeShapeType="1"/>
              </p:cNvSpPr>
              <p:nvPr/>
            </p:nvSpPr>
            <p:spPr bwMode="auto">
              <a:xfrm>
                <a:off x="3840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35"/>
              <p:cNvSpPr>
                <a:spLocks noChangeShapeType="1"/>
              </p:cNvSpPr>
              <p:nvPr/>
            </p:nvSpPr>
            <p:spPr bwMode="auto">
              <a:xfrm>
                <a:off x="3264" y="225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36"/>
              <p:cNvSpPr>
                <a:spLocks noChangeShapeType="1"/>
              </p:cNvSpPr>
              <p:nvPr/>
            </p:nvSpPr>
            <p:spPr bwMode="auto">
              <a:xfrm>
                <a:off x="3264" y="2208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37"/>
              <p:cNvSpPr>
                <a:spLocks noChangeShapeType="1"/>
              </p:cNvSpPr>
              <p:nvPr/>
            </p:nvSpPr>
            <p:spPr bwMode="auto">
              <a:xfrm>
                <a:off x="3840" y="187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38"/>
              <p:cNvSpPr>
                <a:spLocks noChangeShapeType="1"/>
              </p:cNvSpPr>
              <p:nvPr/>
            </p:nvSpPr>
            <p:spPr bwMode="auto">
              <a:xfrm>
                <a:off x="3600" y="182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0"/>
          <p:cNvSpPr>
            <a:spLocks noChangeArrowheads="1"/>
          </p:cNvSpPr>
          <p:nvPr/>
        </p:nvSpPr>
        <p:spPr bwMode="auto">
          <a:xfrm>
            <a:off x="5257800" y="3429000"/>
            <a:ext cx="457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Symbols in a Pedigree Chart</a:t>
            </a:r>
            <a:br>
              <a:rPr lang="en-US" sz="4000" smtClean="0"/>
            </a:br>
            <a:endParaRPr lang="en-US" sz="2000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1905000"/>
            <a:ext cx="854075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smtClean="0"/>
          </a:p>
        </p:txBody>
      </p:sp>
      <p:sp>
        <p:nvSpPr>
          <p:cNvPr id="11273" name="Rectangle 9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381000" y="1981200"/>
            <a:ext cx="43434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Affected </a:t>
            </a:r>
          </a:p>
          <a:p>
            <a:pPr eaLnBrk="1" hangingPunct="1">
              <a:defRPr/>
            </a:pPr>
            <a:r>
              <a:rPr lang="en-US" sz="3600" dirty="0" smtClean="0"/>
              <a:t>Deceased</a:t>
            </a: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9222" name="Oval 42"/>
          <p:cNvSpPr>
            <a:spLocks noChangeArrowheads="1"/>
          </p:cNvSpPr>
          <p:nvPr/>
        </p:nvSpPr>
        <p:spPr bwMode="auto">
          <a:xfrm>
            <a:off x="5257800" y="2819400"/>
            <a:ext cx="457200" cy="457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48"/>
          <p:cNvSpPr>
            <a:spLocks noChangeShapeType="1"/>
          </p:cNvSpPr>
          <p:nvPr/>
        </p:nvSpPr>
        <p:spPr bwMode="auto">
          <a:xfrm>
            <a:off x="5257800" y="3429000"/>
            <a:ext cx="4572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endParaRPr lang="en-US" b="1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1150" y="2436813"/>
            <a:ext cx="860425" cy="882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546225" y="2419350"/>
            <a:ext cx="904875" cy="9048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177925" y="2867025"/>
            <a:ext cx="352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65250" y="2876550"/>
            <a:ext cx="0" cy="717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894013" y="2438400"/>
            <a:ext cx="860425" cy="882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130675" y="2420938"/>
            <a:ext cx="904875" cy="9048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760788" y="2867025"/>
            <a:ext cx="352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948113" y="2878138"/>
            <a:ext cx="0" cy="140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478463" y="2439988"/>
            <a:ext cx="860425" cy="882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6713538" y="2422525"/>
            <a:ext cx="904875" cy="9048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343650" y="2868613"/>
            <a:ext cx="354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7947025" y="2424113"/>
            <a:ext cx="904875" cy="9048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22300" y="3594100"/>
            <a:ext cx="149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30238" y="3576638"/>
            <a:ext cx="0" cy="717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105025" y="3578225"/>
            <a:ext cx="0" cy="7175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163513" y="4287838"/>
            <a:ext cx="904875" cy="9048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1671638" y="4292600"/>
            <a:ext cx="860425" cy="882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2540000" y="4165600"/>
            <a:ext cx="165100" cy="1168400"/>
            <a:chOff x="1584" y="2608"/>
            <a:chExt cx="104" cy="736"/>
          </a:xfrm>
        </p:grpSpPr>
        <p:sp>
          <p:nvSpPr>
            <p:cNvPr id="10291" name="Line 21"/>
            <p:cNvSpPr>
              <a:spLocks noChangeShapeType="1"/>
            </p:cNvSpPr>
            <p:nvPr/>
          </p:nvSpPr>
          <p:spPr bwMode="auto">
            <a:xfrm>
              <a:off x="1584" y="2608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22"/>
            <p:cNvSpPr>
              <a:spLocks noChangeShapeType="1"/>
            </p:cNvSpPr>
            <p:nvPr/>
          </p:nvSpPr>
          <p:spPr bwMode="auto">
            <a:xfrm>
              <a:off x="1680" y="2608"/>
              <a:ext cx="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23"/>
            <p:cNvSpPr>
              <a:spLocks noChangeShapeType="1"/>
            </p:cNvSpPr>
            <p:nvPr/>
          </p:nvSpPr>
          <p:spPr bwMode="auto">
            <a:xfrm>
              <a:off x="1584" y="3344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1" name="Group 24"/>
          <p:cNvGrpSpPr>
            <a:grpSpLocks/>
          </p:cNvGrpSpPr>
          <p:nvPr/>
        </p:nvGrpSpPr>
        <p:grpSpPr bwMode="auto">
          <a:xfrm flipH="1">
            <a:off x="1500188" y="4154488"/>
            <a:ext cx="165100" cy="1168400"/>
            <a:chOff x="1584" y="2608"/>
            <a:chExt cx="104" cy="736"/>
          </a:xfrm>
        </p:grpSpPr>
        <p:sp>
          <p:nvSpPr>
            <p:cNvPr id="10288" name="Line 25"/>
            <p:cNvSpPr>
              <a:spLocks noChangeShapeType="1"/>
            </p:cNvSpPr>
            <p:nvPr/>
          </p:nvSpPr>
          <p:spPr bwMode="auto">
            <a:xfrm>
              <a:off x="1584" y="2608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26"/>
            <p:cNvSpPr>
              <a:spLocks noChangeShapeType="1"/>
            </p:cNvSpPr>
            <p:nvPr/>
          </p:nvSpPr>
          <p:spPr bwMode="auto">
            <a:xfrm>
              <a:off x="1680" y="2608"/>
              <a:ext cx="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27"/>
            <p:cNvSpPr>
              <a:spLocks noChangeShapeType="1"/>
            </p:cNvSpPr>
            <p:nvPr/>
          </p:nvSpPr>
          <p:spPr bwMode="auto">
            <a:xfrm>
              <a:off x="1584" y="3344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8"/>
          <p:cNvSpPr>
            <a:spLocks noChangeArrowheads="1"/>
          </p:cNvSpPr>
          <p:nvPr/>
        </p:nvSpPr>
        <p:spPr bwMode="auto">
          <a:xfrm>
            <a:off x="3527425" y="4294188"/>
            <a:ext cx="860425" cy="882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3" name="Group 29"/>
          <p:cNvGrpSpPr>
            <a:grpSpLocks/>
          </p:cNvGrpSpPr>
          <p:nvPr/>
        </p:nvGrpSpPr>
        <p:grpSpPr bwMode="auto">
          <a:xfrm>
            <a:off x="4395788" y="4167188"/>
            <a:ext cx="165100" cy="1168400"/>
            <a:chOff x="1584" y="2608"/>
            <a:chExt cx="104" cy="736"/>
          </a:xfrm>
        </p:grpSpPr>
        <p:sp>
          <p:nvSpPr>
            <p:cNvPr id="10285" name="Line 30"/>
            <p:cNvSpPr>
              <a:spLocks noChangeShapeType="1"/>
            </p:cNvSpPr>
            <p:nvPr/>
          </p:nvSpPr>
          <p:spPr bwMode="auto">
            <a:xfrm>
              <a:off x="1584" y="2608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31"/>
            <p:cNvSpPr>
              <a:spLocks noChangeShapeType="1"/>
            </p:cNvSpPr>
            <p:nvPr/>
          </p:nvSpPr>
          <p:spPr bwMode="auto">
            <a:xfrm>
              <a:off x="1680" y="2608"/>
              <a:ext cx="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32"/>
            <p:cNvSpPr>
              <a:spLocks noChangeShapeType="1"/>
            </p:cNvSpPr>
            <p:nvPr/>
          </p:nvSpPr>
          <p:spPr bwMode="auto">
            <a:xfrm>
              <a:off x="1584" y="3344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4" name="Group 33"/>
          <p:cNvGrpSpPr>
            <a:grpSpLocks/>
          </p:cNvGrpSpPr>
          <p:nvPr/>
        </p:nvGrpSpPr>
        <p:grpSpPr bwMode="auto">
          <a:xfrm flipH="1">
            <a:off x="3355975" y="4156075"/>
            <a:ext cx="165100" cy="1168400"/>
            <a:chOff x="1584" y="2608"/>
            <a:chExt cx="104" cy="736"/>
          </a:xfrm>
        </p:grpSpPr>
        <p:sp>
          <p:nvSpPr>
            <p:cNvPr id="10282" name="Line 34"/>
            <p:cNvSpPr>
              <a:spLocks noChangeShapeType="1"/>
            </p:cNvSpPr>
            <p:nvPr/>
          </p:nvSpPr>
          <p:spPr bwMode="auto">
            <a:xfrm>
              <a:off x="1584" y="2608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35"/>
            <p:cNvSpPr>
              <a:spLocks noChangeShapeType="1"/>
            </p:cNvSpPr>
            <p:nvPr/>
          </p:nvSpPr>
          <p:spPr bwMode="auto">
            <a:xfrm>
              <a:off x="1680" y="2608"/>
              <a:ext cx="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36"/>
            <p:cNvSpPr>
              <a:spLocks noChangeShapeType="1"/>
            </p:cNvSpPr>
            <p:nvPr/>
          </p:nvSpPr>
          <p:spPr bwMode="auto">
            <a:xfrm>
              <a:off x="1584" y="3344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5" name="Line 37"/>
          <p:cNvSpPr>
            <a:spLocks noChangeShapeType="1"/>
          </p:cNvSpPr>
          <p:nvPr/>
        </p:nvSpPr>
        <p:spPr bwMode="auto">
          <a:xfrm>
            <a:off x="6540500" y="2879725"/>
            <a:ext cx="0" cy="140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Rectangle 38"/>
          <p:cNvSpPr>
            <a:spLocks noChangeArrowheads="1"/>
          </p:cNvSpPr>
          <p:nvPr/>
        </p:nvSpPr>
        <p:spPr bwMode="auto">
          <a:xfrm>
            <a:off x="6119813" y="4295775"/>
            <a:ext cx="860425" cy="882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67" name="Group 39"/>
          <p:cNvGrpSpPr>
            <a:grpSpLocks/>
          </p:cNvGrpSpPr>
          <p:nvPr/>
        </p:nvGrpSpPr>
        <p:grpSpPr bwMode="auto">
          <a:xfrm>
            <a:off x="6988175" y="4168775"/>
            <a:ext cx="165100" cy="1168400"/>
            <a:chOff x="1584" y="2608"/>
            <a:chExt cx="104" cy="736"/>
          </a:xfrm>
        </p:grpSpPr>
        <p:sp>
          <p:nvSpPr>
            <p:cNvPr id="10279" name="Line 40"/>
            <p:cNvSpPr>
              <a:spLocks noChangeShapeType="1"/>
            </p:cNvSpPr>
            <p:nvPr/>
          </p:nvSpPr>
          <p:spPr bwMode="auto">
            <a:xfrm>
              <a:off x="1584" y="2608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1"/>
            <p:cNvSpPr>
              <a:spLocks noChangeShapeType="1"/>
            </p:cNvSpPr>
            <p:nvPr/>
          </p:nvSpPr>
          <p:spPr bwMode="auto">
            <a:xfrm>
              <a:off x="1680" y="2608"/>
              <a:ext cx="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2"/>
            <p:cNvSpPr>
              <a:spLocks noChangeShapeType="1"/>
            </p:cNvSpPr>
            <p:nvPr/>
          </p:nvSpPr>
          <p:spPr bwMode="auto">
            <a:xfrm>
              <a:off x="1584" y="3344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8" name="Group 43"/>
          <p:cNvGrpSpPr>
            <a:grpSpLocks/>
          </p:cNvGrpSpPr>
          <p:nvPr/>
        </p:nvGrpSpPr>
        <p:grpSpPr bwMode="auto">
          <a:xfrm flipH="1">
            <a:off x="5948363" y="4157663"/>
            <a:ext cx="165100" cy="1168400"/>
            <a:chOff x="1584" y="2608"/>
            <a:chExt cx="104" cy="736"/>
          </a:xfrm>
        </p:grpSpPr>
        <p:sp>
          <p:nvSpPr>
            <p:cNvPr id="10276" name="Line 44"/>
            <p:cNvSpPr>
              <a:spLocks noChangeShapeType="1"/>
            </p:cNvSpPr>
            <p:nvPr/>
          </p:nvSpPr>
          <p:spPr bwMode="auto">
            <a:xfrm>
              <a:off x="1584" y="2608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45"/>
            <p:cNvSpPr>
              <a:spLocks noChangeShapeType="1"/>
            </p:cNvSpPr>
            <p:nvPr/>
          </p:nvSpPr>
          <p:spPr bwMode="auto">
            <a:xfrm>
              <a:off x="1680" y="2608"/>
              <a:ext cx="0" cy="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46"/>
            <p:cNvSpPr>
              <a:spLocks noChangeShapeType="1"/>
            </p:cNvSpPr>
            <p:nvPr/>
          </p:nvSpPr>
          <p:spPr bwMode="auto">
            <a:xfrm>
              <a:off x="1584" y="3344"/>
              <a:ext cx="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9" name="Line 47"/>
          <p:cNvSpPr>
            <a:spLocks noChangeShapeType="1"/>
          </p:cNvSpPr>
          <p:nvPr/>
        </p:nvSpPr>
        <p:spPr bwMode="auto">
          <a:xfrm>
            <a:off x="7138988" y="1728788"/>
            <a:ext cx="124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48"/>
          <p:cNvSpPr>
            <a:spLocks noChangeShapeType="1"/>
          </p:cNvSpPr>
          <p:nvPr/>
        </p:nvSpPr>
        <p:spPr bwMode="auto">
          <a:xfrm>
            <a:off x="7146925" y="1711325"/>
            <a:ext cx="0" cy="717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49"/>
          <p:cNvSpPr>
            <a:spLocks noChangeShapeType="1"/>
          </p:cNvSpPr>
          <p:nvPr/>
        </p:nvSpPr>
        <p:spPr bwMode="auto">
          <a:xfrm>
            <a:off x="8380413" y="1712913"/>
            <a:ext cx="0" cy="717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50"/>
          <p:cNvSpPr>
            <a:spLocks noChangeShapeType="1"/>
          </p:cNvSpPr>
          <p:nvPr/>
        </p:nvSpPr>
        <p:spPr bwMode="auto">
          <a:xfrm flipH="1">
            <a:off x="6997700" y="3306763"/>
            <a:ext cx="1039813" cy="11763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Text Box 51"/>
          <p:cNvSpPr txBox="1">
            <a:spLocks noChangeArrowheads="1"/>
          </p:cNvSpPr>
          <p:nvPr/>
        </p:nvSpPr>
        <p:spPr bwMode="auto">
          <a:xfrm>
            <a:off x="533400" y="1600200"/>
            <a:ext cx="17399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in</a:t>
            </a:r>
          </a:p>
        </p:txBody>
      </p:sp>
      <p:sp>
        <p:nvSpPr>
          <p:cNvPr id="10274" name="Text Box 52"/>
          <p:cNvSpPr txBox="1">
            <a:spLocks noChangeArrowheads="1"/>
          </p:cNvSpPr>
          <p:nvPr/>
        </p:nvSpPr>
        <p:spPr bwMode="auto">
          <a:xfrm>
            <a:off x="3252788" y="1627188"/>
            <a:ext cx="137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/>
              <a:t>out</a:t>
            </a:r>
          </a:p>
        </p:txBody>
      </p:sp>
      <p:sp>
        <p:nvSpPr>
          <p:cNvPr id="10275" name="Text Box 53"/>
          <p:cNvSpPr txBox="1">
            <a:spLocks noChangeArrowheads="1"/>
          </p:cNvSpPr>
          <p:nvPr/>
        </p:nvSpPr>
        <p:spPr bwMode="auto">
          <a:xfrm>
            <a:off x="5438775" y="1654175"/>
            <a:ext cx="1498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by relative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Interpreting a Pedigree Chart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51816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US" dirty="0" smtClean="0"/>
              <a:t>Determine whether the disorder is dominant or recessive.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990600" lvl="1" indent="-533400" eaLnBrk="1" hangingPunct="1">
              <a:defRPr/>
            </a:pPr>
            <a:r>
              <a:rPr lang="en-US" sz="3200" dirty="0" smtClean="0"/>
              <a:t>If the disorder is dominant, one of the parents must have the disorder.</a:t>
            </a:r>
          </a:p>
          <a:p>
            <a:pPr marL="990600" lvl="1" indent="-533400" eaLnBrk="1" hangingPunct="1">
              <a:buFontTx/>
              <a:buNone/>
              <a:defRPr/>
            </a:pPr>
            <a:endParaRPr lang="en-US" sz="3200" dirty="0" smtClean="0"/>
          </a:p>
          <a:p>
            <a:pPr marL="990600" lvl="1" indent="-533400" eaLnBrk="1" hangingPunct="1">
              <a:defRPr/>
            </a:pPr>
            <a:r>
              <a:rPr lang="en-US" sz="3200" dirty="0" smtClean="0"/>
              <a:t>If the disorder is recessive, neither parent has to have the disorder because they can be heterozygous.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1667</TotalTime>
  <Words>891</Words>
  <Application>Microsoft Office PowerPoint</Application>
  <PresentationFormat>On-screen Show (4:3)</PresentationFormat>
  <Paragraphs>86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Clouds</vt:lpstr>
      <vt:lpstr>Pedigree Charts</vt:lpstr>
      <vt:lpstr>What is a Pedigree?</vt:lpstr>
      <vt:lpstr>Constructing a Pedigree </vt:lpstr>
      <vt:lpstr>Connecting Pedigree Symbols</vt:lpstr>
      <vt:lpstr>Connecting Pedigree Symbols</vt:lpstr>
      <vt:lpstr>Example</vt:lpstr>
      <vt:lpstr>Symbols in a Pedigree Chart </vt:lpstr>
      <vt:lpstr>Slide 8</vt:lpstr>
      <vt:lpstr>Interpreting a Pedigree Chart</vt:lpstr>
      <vt:lpstr>Example of Pedigree Charts</vt:lpstr>
      <vt:lpstr>Answer</vt:lpstr>
      <vt:lpstr>Example of Pedigree Charts</vt:lpstr>
      <vt:lpstr>Answer</vt:lpstr>
      <vt:lpstr>Summary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Pedigrees</dc:title>
  <dc:creator>science</dc:creator>
  <cp:lastModifiedBy>kdean2</cp:lastModifiedBy>
  <cp:revision>59</cp:revision>
  <dcterms:created xsi:type="dcterms:W3CDTF">2004-06-10T17:41:26Z</dcterms:created>
  <dcterms:modified xsi:type="dcterms:W3CDTF">2015-01-26T15:18:30Z</dcterms:modified>
</cp:coreProperties>
</file>