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0" r:id="rId2"/>
    <p:sldId id="267" r:id="rId3"/>
    <p:sldId id="260" r:id="rId4"/>
    <p:sldId id="264" r:id="rId5"/>
    <p:sldId id="265" r:id="rId6"/>
    <p:sldId id="261" r:id="rId7"/>
    <p:sldId id="268" r:id="rId8"/>
    <p:sldId id="262" r:id="rId9"/>
    <p:sldId id="266" r:id="rId10"/>
    <p:sldId id="269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AD9FB-E506-44BE-A1BA-A55CCD603A97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1DC9-EFB2-4EB8-B79F-17C61B03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2DF9-6BDD-4C2D-8CC4-38B32D6125B1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86D1-F645-42CC-9610-D66AAA08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j0emEGShQ" TargetMode="External"/><Relationship Id="rId2" Type="http://schemas.openxmlformats.org/officeDocument/2006/relationships/hyperlink" Target="http://www.youtube.com/watch?v=tqOVYpkZ0q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ukaryotic_cilium_diagram_en.sv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en.wikipedia.org/wiki/File:Flagellum_base_diagram_en.svg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Microorganisms</a:t>
            </a:r>
            <a:endParaRPr lang="en-US" sz="4000" dirty="0" smtClean="0"/>
          </a:p>
          <a:p>
            <a:r>
              <a:rPr lang="en-US" sz="4000" dirty="0" smtClean="0"/>
              <a:t>Unicellular</a:t>
            </a:r>
          </a:p>
          <a:p>
            <a:r>
              <a:rPr lang="en-US" sz="4000" dirty="0" err="1" smtClean="0"/>
              <a:t>Multicellular</a:t>
            </a:r>
            <a:endParaRPr lang="en-US" sz="4000" dirty="0" smtClean="0"/>
          </a:p>
          <a:p>
            <a:r>
              <a:rPr lang="en-US" sz="4000" dirty="0" smtClean="0"/>
              <a:t>Prokaryote</a:t>
            </a:r>
          </a:p>
          <a:p>
            <a:r>
              <a:rPr lang="en-US" sz="4000" dirty="0" smtClean="0"/>
              <a:t>Eukaryote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Autotrophs</a:t>
            </a:r>
            <a:endParaRPr lang="en-US" sz="4000" dirty="0" smtClean="0"/>
          </a:p>
          <a:p>
            <a:r>
              <a:rPr lang="en-US" sz="4000" dirty="0" err="1" smtClean="0"/>
              <a:t>Heterotrophs</a:t>
            </a:r>
            <a:endParaRPr lang="en-US" sz="4000" dirty="0" smtClean="0"/>
          </a:p>
          <a:p>
            <a:r>
              <a:rPr lang="en-US" sz="4000" dirty="0" smtClean="0"/>
              <a:t>Flagellum</a:t>
            </a:r>
          </a:p>
          <a:p>
            <a:r>
              <a:rPr lang="en-US" sz="4000" dirty="0" smtClean="0"/>
              <a:t>Cilium</a:t>
            </a:r>
          </a:p>
          <a:p>
            <a:r>
              <a:rPr lang="en-US" sz="4000" dirty="0" err="1" smtClean="0"/>
              <a:t>Pseudopod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lvl="1"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Pseudopod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sz="2000" dirty="0" smtClean="0"/>
              <a:t>A temporary foot like extension of a one-celled organism, such as an amoeba, used for moving about and for surrounding and taking in food</a:t>
            </a:r>
          </a:p>
          <a:p>
            <a:pPr lvl="2">
              <a:defRPr/>
            </a:pPr>
            <a:r>
              <a:rPr lang="en-US" sz="2000" dirty="0" smtClean="0"/>
              <a:t>Ex: amoeba</a:t>
            </a:r>
            <a:endParaRPr lang="en-US" dirty="0"/>
          </a:p>
        </p:txBody>
      </p:sp>
      <p:pic>
        <p:nvPicPr>
          <p:cNvPr id="4" name="Picture 2" descr="http://t2.gstatic.com/images?q=tbn:ANd9GcQ_Xu4UZXL5E8q5DhbcDBRXl9WO2SzPsqftvMr0O8PnDxCc7gyk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463714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acteria cell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2819400"/>
            <a:ext cx="3333750" cy="4038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001000" cy="6227136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common microorganisms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Bacteria</a:t>
            </a:r>
          </a:p>
          <a:p>
            <a:pPr lvl="2"/>
            <a:r>
              <a:rPr lang="en-US" dirty="0" smtClean="0"/>
              <a:t>One-celled, non-nucleus containing microorganism that </a:t>
            </a:r>
            <a:r>
              <a:rPr lang="en-US" b="1" dirty="0" smtClean="0">
                <a:solidFill>
                  <a:srgbClr val="FF0000"/>
                </a:solidFill>
              </a:rPr>
              <a:t>comes in various shapes from spheres, to rods, to spirals.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Toxin</a:t>
            </a:r>
            <a:r>
              <a:rPr lang="en-US" dirty="0" smtClean="0"/>
              <a:t>: A poison produced by bacterial pathogens that damage cells.</a:t>
            </a:r>
          </a:p>
          <a:p>
            <a:pPr lvl="2"/>
            <a:r>
              <a:rPr lang="en-US" dirty="0" smtClean="0"/>
              <a:t>Diseases caused by bacteria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Tetanus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Typhoid fever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Diphtheria,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Syphilis,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Cholera, 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Leprosy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Tuberculosis (TB)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lnSpcReduction="10000"/>
          </a:bodyPr>
          <a:lstStyle/>
          <a:p>
            <a:pPr marL="749808" lvl="1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00B050"/>
                </a:solidFill>
              </a:rPr>
              <a:t>Virus</a:t>
            </a:r>
          </a:p>
          <a:p>
            <a:pPr lvl="2"/>
            <a:r>
              <a:rPr lang="en-US" dirty="0" smtClean="0"/>
              <a:t>a small </a:t>
            </a:r>
            <a:r>
              <a:rPr lang="en-US" sz="2800" b="1" dirty="0" err="1" smtClean="0">
                <a:solidFill>
                  <a:srgbClr val="FF0000"/>
                </a:solidFill>
              </a:rPr>
              <a:t>acellular</a:t>
            </a:r>
            <a:r>
              <a:rPr lang="en-US" dirty="0" smtClean="0"/>
              <a:t> organism that can replicate only </a:t>
            </a:r>
            <a:r>
              <a:rPr lang="en-US" sz="2800" b="1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the living cells of organisms. </a:t>
            </a:r>
          </a:p>
          <a:p>
            <a:pPr lvl="2"/>
            <a:r>
              <a:rPr lang="en-US" dirty="0" smtClean="0"/>
              <a:t>Most viruses are too small to be seen directly with a light microscope. </a:t>
            </a:r>
          </a:p>
          <a:p>
            <a:pPr lvl="2"/>
            <a:r>
              <a:rPr lang="en-US" dirty="0" smtClean="0"/>
              <a:t>Viruses infect all types of organisms, from animals and plants to bacteria.</a:t>
            </a:r>
            <a:endParaRPr lang="en-US" baseline="30000" dirty="0" smtClean="0"/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discovered in 1898, there are millions of different types.</a:t>
            </a:r>
          </a:p>
          <a:p>
            <a:pPr lvl="2"/>
            <a:r>
              <a:rPr lang="en-US" dirty="0" smtClean="0"/>
              <a:t>Diseases caused by viruses include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Influenza (Flu)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Common cold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Chicken pox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SARS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HIV/AIDS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Structural diagram of influenza 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3916045"/>
            <a:ext cx="3124200" cy="2941956"/>
          </a:xfrm>
          <a:prstGeom prst="rect">
            <a:avLst/>
          </a:prstGeom>
          <a:noFill/>
        </p:spPr>
      </p:pic>
      <p:pic>
        <p:nvPicPr>
          <p:cNvPr id="8196" name="Picture 4" descr="http://www.armageddononline.org/image/vir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557" y="0"/>
            <a:ext cx="1865443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schursastrophotography.com/roboimages/visonlogic/onepixeleye/eugl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901" y="4876800"/>
            <a:ext cx="3338099" cy="1981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 lnSpcReduction="20000"/>
          </a:bodyPr>
          <a:lstStyle/>
          <a:p>
            <a:pPr marL="749808" lvl="1" indent="-457200">
              <a:buFont typeface="+mj-lt"/>
              <a:buAutoNum type="arabicPeriod" startAt="3"/>
            </a:pPr>
            <a:r>
              <a:rPr lang="en-US" dirty="0" smtClean="0">
                <a:solidFill>
                  <a:srgbClr val="00B050"/>
                </a:solidFill>
              </a:rPr>
              <a:t>Fungi</a:t>
            </a:r>
          </a:p>
          <a:p>
            <a:pPr lvl="2"/>
            <a:r>
              <a:rPr lang="en-US" dirty="0" smtClean="0"/>
              <a:t>Many fungi are parasites on plants and animals, including humans.</a:t>
            </a:r>
          </a:p>
          <a:p>
            <a:pPr lvl="2"/>
            <a:r>
              <a:rPr lang="en-US" dirty="0" smtClean="0"/>
              <a:t>Some fungi can cause serious diseases in humans several of which may be fatal if untreated.</a:t>
            </a:r>
          </a:p>
          <a:p>
            <a:pPr lvl="2"/>
            <a:r>
              <a:rPr lang="en-US" dirty="0" smtClean="0"/>
              <a:t>Diseases caused by fungi include…</a:t>
            </a:r>
          </a:p>
          <a:p>
            <a:pPr lvl="3"/>
            <a:r>
              <a:rPr lang="en-US" dirty="0" smtClean="0"/>
              <a:t>Ringworm</a:t>
            </a:r>
          </a:p>
          <a:p>
            <a:pPr lvl="3"/>
            <a:r>
              <a:rPr lang="en-US" dirty="0" smtClean="0"/>
              <a:t>Athlete’s foot</a:t>
            </a:r>
          </a:p>
          <a:p>
            <a:pPr lvl="3"/>
            <a:r>
              <a:rPr lang="en-US" dirty="0" smtClean="0"/>
              <a:t>Toxic black mold</a:t>
            </a:r>
          </a:p>
          <a:p>
            <a:pPr lvl="3"/>
            <a:r>
              <a:rPr lang="en-US" dirty="0" smtClean="0"/>
              <a:t>Mold/Fungus specific allergies </a:t>
            </a:r>
          </a:p>
          <a:p>
            <a:pPr marL="749808" lvl="1" indent="-457200">
              <a:buFont typeface="+mj-lt"/>
              <a:buAutoNum type="arabicPeriod" startAt="3"/>
            </a:pPr>
            <a:r>
              <a:rPr lang="en-US" dirty="0" err="1" smtClean="0">
                <a:solidFill>
                  <a:srgbClr val="00B050"/>
                </a:solidFill>
              </a:rPr>
              <a:t>Protists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sz="3000" b="1" dirty="0"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solidFill>
                  <a:srgbClr val="FF0000"/>
                </a:solidFill>
              </a:rPr>
              <a:t>nicellular</a:t>
            </a:r>
            <a:r>
              <a:rPr lang="en-US" dirty="0" smtClean="0"/>
              <a:t> or multi-cellular organism without specialized tissues.</a:t>
            </a:r>
          </a:p>
          <a:p>
            <a:pPr lvl="2"/>
            <a:r>
              <a:rPr lang="en-US" dirty="0" smtClean="0"/>
              <a:t>Diseases caused by </a:t>
            </a:r>
            <a:r>
              <a:rPr lang="en-US" dirty="0" err="1" smtClean="0"/>
              <a:t>protists</a:t>
            </a:r>
            <a:r>
              <a:rPr lang="en-US" dirty="0" smtClean="0"/>
              <a:t> include…</a:t>
            </a:r>
          </a:p>
          <a:p>
            <a:pPr lvl="3"/>
            <a:r>
              <a:rPr lang="en-US" sz="3000" b="1" dirty="0" smtClean="0">
                <a:solidFill>
                  <a:srgbClr val="FF0000"/>
                </a:solidFill>
              </a:rPr>
              <a:t>Malaria</a:t>
            </a:r>
          </a:p>
          <a:p>
            <a:pPr lvl="3"/>
            <a:r>
              <a:rPr lang="en-US" sz="3000" b="1" dirty="0" smtClean="0">
                <a:solidFill>
                  <a:srgbClr val="FF0000"/>
                </a:solidFill>
              </a:rPr>
              <a:t>African sleeping sickness</a:t>
            </a:r>
          </a:p>
          <a:p>
            <a:pPr lvl="3"/>
            <a:r>
              <a:rPr lang="en-US" sz="3000" b="1" dirty="0" smtClean="0">
                <a:solidFill>
                  <a:srgbClr val="FF0000"/>
                </a:solidFill>
              </a:rPr>
              <a:t>Amebic dysentery</a:t>
            </a:r>
          </a:p>
          <a:p>
            <a:endParaRPr lang="en-US" dirty="0"/>
          </a:p>
        </p:txBody>
      </p:sp>
      <p:pic>
        <p:nvPicPr>
          <p:cNvPr id="7170" name="Picture 2" descr="http://comfortclean.com/imgs/fun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Microorganisms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Single Celled Organisms </a:t>
            </a:r>
          </a:p>
          <a:p>
            <a:r>
              <a:rPr lang="en-US" dirty="0" smtClean="0">
                <a:hlinkClick r:id="rId2"/>
              </a:rPr>
              <a:t>http://www.youtube.com/watch?v=tqOVYpkZ0qs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http://www.youtube.com/watch?v=Rpj0emEGShQ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Microorganism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Comes from the Greek words, </a:t>
            </a:r>
            <a:r>
              <a:rPr lang="en-US" i="1" dirty="0" err="1" smtClean="0">
                <a:solidFill>
                  <a:srgbClr val="7030A0"/>
                </a:solidFill>
              </a:rPr>
              <a:t>mikrós</a:t>
            </a:r>
            <a:r>
              <a:rPr lang="en-US" dirty="0" smtClean="0"/>
              <a:t>, meaning "</a:t>
            </a:r>
            <a:r>
              <a:rPr lang="en-US" dirty="0" smtClean="0">
                <a:solidFill>
                  <a:srgbClr val="7030A0"/>
                </a:solidFill>
              </a:rPr>
              <a:t>small</a:t>
            </a:r>
            <a:r>
              <a:rPr lang="en-US" dirty="0" smtClean="0"/>
              <a:t>" and </a:t>
            </a:r>
            <a:r>
              <a:rPr lang="en-US" i="1" dirty="0" err="1" smtClean="0">
                <a:solidFill>
                  <a:srgbClr val="0070C0"/>
                </a:solidFill>
              </a:rPr>
              <a:t>organismós</a:t>
            </a:r>
            <a:r>
              <a:rPr lang="en-US" dirty="0" smtClean="0"/>
              <a:t>,  meaning "</a:t>
            </a:r>
            <a:r>
              <a:rPr lang="en-US" dirty="0" smtClean="0">
                <a:solidFill>
                  <a:srgbClr val="0070C0"/>
                </a:solidFill>
              </a:rPr>
              <a:t>organism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Microorganisms are also known as </a:t>
            </a:r>
            <a:r>
              <a:rPr lang="en-US" sz="3200" b="1" dirty="0" smtClean="0">
                <a:solidFill>
                  <a:srgbClr val="FF0000"/>
                </a:solidFill>
              </a:rPr>
              <a:t>microbes.</a:t>
            </a:r>
          </a:p>
          <a:p>
            <a:pPr lvl="1"/>
            <a:r>
              <a:rPr lang="en-US" dirty="0" smtClean="0"/>
              <a:t>The study of microorganisms is called microbiology.</a:t>
            </a:r>
          </a:p>
          <a:p>
            <a:pPr lvl="1"/>
            <a:r>
              <a:rPr lang="en-US" dirty="0" smtClean="0"/>
              <a:t> Anton van Leeuwenhoek's discovered microorganisms in 1675 using a microscope of his own design.</a:t>
            </a:r>
          </a:p>
          <a:p>
            <a:pPr lvl="1"/>
            <a:r>
              <a:rPr lang="en-US" dirty="0" smtClean="0"/>
              <a:t>A microscopic organism comprises either a single cell, </a:t>
            </a:r>
            <a:r>
              <a:rPr lang="en-US" sz="3500" b="1" dirty="0" smtClean="0">
                <a:solidFill>
                  <a:srgbClr val="FF0000"/>
                </a:solidFill>
              </a:rPr>
              <a:t>cell </a:t>
            </a:r>
            <a:r>
              <a:rPr lang="en-US" sz="3500" b="1" dirty="0" smtClean="0">
                <a:solidFill>
                  <a:srgbClr val="FF0000"/>
                </a:solidFill>
              </a:rPr>
              <a:t>clusters.</a:t>
            </a:r>
            <a:endParaRPr lang="en-US" dirty="0" smtClean="0"/>
          </a:p>
          <a:p>
            <a:pPr lvl="2"/>
            <a:r>
              <a:rPr lang="en-US" sz="3000" b="1" u="sng" dirty="0" smtClean="0">
                <a:solidFill>
                  <a:srgbClr val="FF0000"/>
                </a:solidFill>
              </a:rPr>
              <a:t>Unicellular</a:t>
            </a:r>
            <a:r>
              <a:rPr lang="en-US" u="sng" dirty="0" smtClean="0"/>
              <a:t> organism is an organism made of only one cell.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1"/>
            <a:r>
              <a:rPr lang="en-US" dirty="0"/>
              <a:t>Cells are the basic unit of structure in </a:t>
            </a:r>
            <a:r>
              <a:rPr lang="en-US" dirty="0" smtClean="0"/>
              <a:t>most living organisms.</a:t>
            </a:r>
            <a:endParaRPr lang="en-US" dirty="0"/>
          </a:p>
          <a:p>
            <a:pPr lvl="1"/>
            <a:r>
              <a:rPr lang="en-US" dirty="0" smtClean="0"/>
              <a:t>Cells </a:t>
            </a:r>
            <a:r>
              <a:rPr lang="en-US" dirty="0"/>
              <a:t>have different shapes &amp; characteristics based on their function.</a:t>
            </a:r>
          </a:p>
          <a:p>
            <a:pPr lvl="1"/>
            <a:r>
              <a:rPr lang="en-US" dirty="0"/>
              <a:t>Most cells consist of </a:t>
            </a:r>
            <a:r>
              <a:rPr lang="en-US" dirty="0" smtClean="0"/>
              <a:t>a…</a:t>
            </a:r>
          </a:p>
          <a:p>
            <a:pPr lvl="2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Cell membrane</a:t>
            </a:r>
            <a:r>
              <a:rPr lang="en-US" dirty="0" smtClean="0"/>
              <a:t> or the outside boundary that separates the cell from the environment.</a:t>
            </a:r>
          </a:p>
          <a:p>
            <a:pPr lvl="2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Cytoplasm</a:t>
            </a:r>
            <a:r>
              <a:rPr lang="en-US" dirty="0" smtClean="0"/>
              <a:t> or the thick gel-like substance located within the cell membrane &amp; houses all organelles of the cell.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Nucleus</a:t>
            </a:r>
            <a:r>
              <a:rPr lang="en-US" dirty="0" smtClean="0"/>
              <a:t> or the l</a:t>
            </a:r>
            <a:r>
              <a:rPr lang="en-US" dirty="0" smtClean="0">
                <a:effectLst/>
              </a:rPr>
              <a:t>ocation of most of the genes &amp; organelles that directs the majority of the cell’s activities</a:t>
            </a:r>
            <a:r>
              <a:rPr lang="en-US" dirty="0" smtClean="0"/>
              <a:t>.</a:t>
            </a:r>
          </a:p>
        </p:txBody>
      </p:sp>
      <p:pic>
        <p:nvPicPr>
          <p:cNvPr id="3076" name="Picture 4" descr="MCj02115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4333462"/>
            <a:ext cx="1295400" cy="1351722"/>
          </a:xfrm>
          <a:prstGeom prst="rect">
            <a:avLst/>
          </a:prstGeom>
          <a:noFill/>
        </p:spPr>
      </p:pic>
      <p:pic>
        <p:nvPicPr>
          <p:cNvPr id="3077" name="Picture 5" descr="MCj02115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1106513" cy="1183622"/>
          </a:xfrm>
          <a:prstGeom prst="rect">
            <a:avLst/>
          </a:prstGeom>
          <a:noFill/>
        </p:spPr>
      </p:pic>
      <p:pic>
        <p:nvPicPr>
          <p:cNvPr id="3078" name="Picture 6" descr="MCj02114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57800"/>
            <a:ext cx="1447800" cy="1406434"/>
          </a:xfrm>
          <a:prstGeom prst="rect">
            <a:avLst/>
          </a:prstGeom>
          <a:noFill/>
        </p:spPr>
      </p:pic>
      <p:pic>
        <p:nvPicPr>
          <p:cNvPr id="3079" name="Picture 7" descr="MCj02115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990600" cy="14291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There are 2 main categories of cells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Prokaryotic cells</a:t>
            </a:r>
          </a:p>
          <a:p>
            <a:pPr marL="1314450" lvl="2" indent="-457200" eaLnBrk="1" hangingPunct="1">
              <a:lnSpc>
                <a:spcPct val="90000"/>
              </a:lnSpc>
              <a:defRPr/>
            </a:pPr>
            <a:r>
              <a:rPr lang="en-US" sz="2200" b="1" u="sng" dirty="0" smtClean="0">
                <a:solidFill>
                  <a:srgbClr val="FF0000"/>
                </a:solidFill>
              </a:rPr>
              <a:t>Cells that do not contain a nucleus</a:t>
            </a:r>
          </a:p>
          <a:p>
            <a:pPr marL="1314450" lvl="2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Ex.) Bacteria &amp; Achaea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Eukaryotic cells</a:t>
            </a:r>
          </a:p>
          <a:p>
            <a:pPr marL="1314450" lvl="2" indent="-457200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Cells that do contain a nucleus</a:t>
            </a:r>
          </a:p>
          <a:p>
            <a:pPr marL="1314450" lvl="2" indent="-457200" eaLnBrk="1" hangingPunct="1">
              <a:lnSpc>
                <a:spcPct val="90000"/>
              </a:lnSpc>
              <a:defRPr/>
            </a:pPr>
            <a:r>
              <a:rPr lang="en-US" sz="2000" dirty="0" smtClean="0"/>
              <a:t>Ex.) Plant cells, animal cells, </a:t>
            </a:r>
            <a:r>
              <a:rPr lang="en-US" sz="2000" dirty="0" err="1" smtClean="0"/>
              <a:t>protists</a:t>
            </a:r>
            <a:r>
              <a:rPr lang="en-US" sz="2000" dirty="0" smtClean="0"/>
              <a:t>, &amp; fungi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3344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429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00px-Average_prokaryote_cell-_en_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9888"/>
            <a:ext cx="25908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Microorganisms are very diverse; they include bacteria, fungi, and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They also include microscopic plants (green algae) and animals such as plankton.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microorganisms are unicellular (single-celled) however some multicellular organisms are microscopic.</a:t>
            </a:r>
          </a:p>
          <a:p>
            <a:endParaRPr lang="en-US" dirty="0"/>
          </a:p>
        </p:txBody>
      </p:sp>
      <p:pic>
        <p:nvPicPr>
          <p:cNvPr id="4" name="Picture 3" descr="Plank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2667000" cy="1638939"/>
          </a:xfrm>
          <a:prstGeom prst="rect">
            <a:avLst/>
          </a:prstGeom>
        </p:spPr>
      </p:pic>
      <p:pic>
        <p:nvPicPr>
          <p:cNvPr id="5" name="Picture 4" descr="plankton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438400"/>
            <a:ext cx="2057400" cy="196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Some unicellular </a:t>
            </a:r>
            <a:r>
              <a:rPr lang="en-US" dirty="0" err="1" smtClean="0"/>
              <a:t>protists</a:t>
            </a:r>
            <a:r>
              <a:rPr lang="en-US" dirty="0" smtClean="0"/>
              <a:t> and bacteria are macroscopic and visible to the naked eye.</a:t>
            </a:r>
            <a:endParaRPr lang="en-US" baseline="30000" dirty="0" smtClean="0"/>
          </a:p>
          <a:p>
            <a:pPr lvl="1"/>
            <a:r>
              <a:rPr lang="en-US" dirty="0" smtClean="0"/>
              <a:t>Microorganisms live in </a:t>
            </a:r>
            <a:r>
              <a:rPr lang="en-US" b="1" dirty="0" smtClean="0">
                <a:solidFill>
                  <a:srgbClr val="FF0000"/>
                </a:solidFill>
              </a:rPr>
              <a:t>all parts of the Earth </a:t>
            </a:r>
            <a:r>
              <a:rPr lang="en-US" dirty="0" smtClean="0"/>
              <a:t>where there is liquid water, including soil, hot springs, on the ocean floor, high in the atmosphere and deep inside rocks within the Earth's crust.</a:t>
            </a:r>
          </a:p>
          <a:p>
            <a:endParaRPr lang="en-US" dirty="0"/>
          </a:p>
        </p:txBody>
      </p:sp>
      <p:pic>
        <p:nvPicPr>
          <p:cNvPr id="4" name="Picture 3" descr="bacteria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495800"/>
            <a:ext cx="2514600" cy="188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lvl="1"/>
            <a:r>
              <a:rPr lang="en-US" dirty="0" smtClean="0"/>
              <a:t>Microorganisms can also be autotrophic or heterotrophic.</a:t>
            </a:r>
          </a:p>
          <a:p>
            <a:pPr lvl="2"/>
            <a:r>
              <a:rPr lang="en-US" dirty="0" smtClean="0"/>
              <a:t>An </a:t>
            </a:r>
            <a:r>
              <a:rPr lang="en-US" sz="2800" b="1" u="sng" dirty="0" smtClean="0">
                <a:solidFill>
                  <a:srgbClr val="FF0000"/>
                </a:solidFill>
              </a:rPr>
              <a:t>autotroph</a:t>
            </a:r>
            <a:r>
              <a:rPr lang="en-US" dirty="0" smtClean="0"/>
              <a:t> is an organism that can make their own food typically through photosynthetic processes.</a:t>
            </a:r>
          </a:p>
          <a:p>
            <a:pPr lvl="2"/>
            <a:r>
              <a:rPr lang="en-US" dirty="0" smtClean="0"/>
              <a:t>A </a:t>
            </a:r>
            <a:r>
              <a:rPr lang="en-US" sz="2800" b="1" u="sng" dirty="0" smtClean="0">
                <a:solidFill>
                  <a:srgbClr val="FF0000"/>
                </a:solidFill>
              </a:rPr>
              <a:t>heterotroph</a:t>
            </a:r>
            <a:r>
              <a:rPr lang="en-US" dirty="0" smtClean="0"/>
              <a:t> is an organism that cannot make their own food. </a:t>
            </a:r>
          </a:p>
          <a:p>
            <a:pPr lvl="1"/>
            <a:r>
              <a:rPr lang="en-US" dirty="0" smtClean="0"/>
              <a:t>Microorganisms are critical to nutrient recycling in ecosystems as they act as decomposers.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60592"/>
            <a:ext cx="3566054" cy="246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http://www.smt.zeiss.com/C12567BE00472A5C/GraphikTitelIntern/Parameciumgross/$File/paramec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71121" y="5386437"/>
            <a:ext cx="1310442" cy="1632682"/>
          </a:xfrm>
          <a:prstGeom prst="rect">
            <a:avLst/>
          </a:prstGeom>
          <a:noFill/>
        </p:spPr>
      </p:pic>
      <p:pic>
        <p:nvPicPr>
          <p:cNvPr id="58372" name="Picture 4" descr="http://upload.wikimedia.org/wikipedia/commons/thumb/f/fd/Eukaryotic_cilium_diagram_en.svg/220px-Eukaryotic_cilium_diagram_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1524000" cy="1302328"/>
          </a:xfrm>
          <a:prstGeom prst="rect">
            <a:avLst/>
          </a:prstGeom>
          <a:noFill/>
        </p:spPr>
      </p:pic>
      <p:pic>
        <p:nvPicPr>
          <p:cNvPr id="58370" name="Picture 2" descr="http://upload.wikimedia.org/wikipedia/commons/thumb/1/15/Flagellum_base_diagram_en.svg/350px-Flagellum_base_diagram_en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52600"/>
            <a:ext cx="1563077" cy="13933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Methods of movement in some microorganisms</a:t>
            </a:r>
          </a:p>
          <a:p>
            <a:pPr lvl="1" eaLnBrk="1" hangingPunct="1">
              <a:defRPr/>
            </a:pPr>
            <a:r>
              <a:rPr lang="en-US" sz="3000" b="1" u="sng" dirty="0" smtClean="0">
                <a:solidFill>
                  <a:srgbClr val="FF0000"/>
                </a:solidFill>
              </a:rPr>
              <a:t>Flagellum</a:t>
            </a:r>
            <a:r>
              <a:rPr lang="en-US" sz="2400" dirty="0" smtClean="0"/>
              <a:t> (flagella, pl.)</a:t>
            </a:r>
          </a:p>
          <a:p>
            <a:pPr lvl="2">
              <a:defRPr/>
            </a:pPr>
            <a:r>
              <a:rPr lang="en-US" sz="2000" dirty="0" smtClean="0"/>
              <a:t>A long cellular appendage specialized for locomotion or movement  </a:t>
            </a:r>
          </a:p>
          <a:p>
            <a:pPr lvl="2">
              <a:defRPr/>
            </a:pPr>
            <a:r>
              <a:rPr lang="en-US" sz="2000" dirty="0" smtClean="0"/>
              <a:t>“tail-like ” structure attached to the outer membrane of some cells &amp; cellular organisms.</a:t>
            </a:r>
          </a:p>
          <a:p>
            <a:pPr lvl="2">
              <a:defRPr/>
            </a:pPr>
            <a:r>
              <a:rPr lang="en-US" sz="2000" dirty="0" smtClean="0"/>
              <a:t>Moves in a snake-like, side-winding motion.</a:t>
            </a:r>
          </a:p>
          <a:p>
            <a:pPr lvl="3">
              <a:defRPr/>
            </a:pPr>
            <a:r>
              <a:rPr lang="en-US" sz="1600" dirty="0" smtClean="0"/>
              <a:t>Ex.  Sperm cells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r>
              <a:rPr lang="en-US" sz="3000" b="1" u="sng" dirty="0" smtClean="0">
                <a:solidFill>
                  <a:srgbClr val="FF0000"/>
                </a:solidFill>
              </a:rPr>
              <a:t>Cilium</a:t>
            </a:r>
            <a:r>
              <a:rPr lang="en-US" sz="2400" dirty="0" smtClean="0"/>
              <a:t> (cilia, pl.)</a:t>
            </a:r>
          </a:p>
          <a:p>
            <a:pPr lvl="2">
              <a:defRPr/>
            </a:pPr>
            <a:r>
              <a:rPr lang="en-US" sz="2000" dirty="0" smtClean="0"/>
              <a:t>A short cellular appendage specialized for locomotion or movement; </a:t>
            </a:r>
          </a:p>
          <a:p>
            <a:pPr lvl="2">
              <a:defRPr/>
            </a:pPr>
            <a:r>
              <a:rPr lang="en-US" sz="2000" dirty="0" smtClean="0"/>
              <a:t>“hair-like” structures that  outer membrane of some cells &amp; cellular organisms.</a:t>
            </a:r>
          </a:p>
          <a:p>
            <a:pPr lvl="2">
              <a:defRPr/>
            </a:pPr>
            <a:r>
              <a:rPr lang="en-US" sz="2000" dirty="0" smtClean="0"/>
              <a:t>Moves in a back-and-forth motion moving at about 40-60 strokes per second.</a:t>
            </a:r>
          </a:p>
          <a:p>
            <a:pPr lvl="3">
              <a:defRPr/>
            </a:pPr>
            <a:r>
              <a:rPr lang="en-US" sz="1600" dirty="0" smtClean="0"/>
              <a:t>Ex.  Paramecium </a:t>
            </a:r>
          </a:p>
        </p:txBody>
      </p:sp>
      <p:pic>
        <p:nvPicPr>
          <p:cNvPr id="58376" name="Picture 8" descr="http://www.exchange3d.com/images/uploads/aff1441/TEMP2/sperm1di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1336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</TotalTime>
  <Words>680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Vocabulary Words</vt:lpstr>
      <vt:lpstr>Microorganisms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Smith</dc:creator>
  <cp:lastModifiedBy>kdean2</cp:lastModifiedBy>
  <cp:revision>69</cp:revision>
  <dcterms:created xsi:type="dcterms:W3CDTF">2011-10-31T22:13:12Z</dcterms:created>
  <dcterms:modified xsi:type="dcterms:W3CDTF">2014-11-04T15:10:01Z</dcterms:modified>
</cp:coreProperties>
</file>